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71" r:id="rId7"/>
    <p:sldId id="263" r:id="rId8"/>
    <p:sldId id="264" r:id="rId9"/>
    <p:sldId id="272" r:id="rId10"/>
    <p:sldId id="265" r:id="rId11"/>
    <p:sldId id="273" r:id="rId12"/>
    <p:sldId id="274" r:id="rId13"/>
    <p:sldId id="282" r:id="rId14"/>
    <p:sldId id="275" r:id="rId15"/>
    <p:sldId id="276" r:id="rId16"/>
    <p:sldId id="277" r:id="rId17"/>
    <p:sldId id="278" r:id="rId18"/>
    <p:sldId id="280" r:id="rId19"/>
    <p:sldId id="279" r:id="rId20"/>
    <p:sldId id="281" r:id="rId21"/>
    <p:sldId id="284" r:id="rId22"/>
    <p:sldId id="285" r:id="rId23"/>
    <p:sldId id="286" r:id="rId24"/>
    <p:sldId id="287" r:id="rId25"/>
    <p:sldId id="258" r:id="rId26"/>
    <p:sldId id="259" r:id="rId27"/>
    <p:sldId id="283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05"/>
    <p:restoredTop sz="94603"/>
  </p:normalViewPr>
  <p:slideViewPr>
    <p:cSldViewPr snapToGrid="0">
      <p:cViewPr varScale="1">
        <p:scale>
          <a:sx n="102" d="100"/>
          <a:sy n="102" d="100"/>
        </p:scale>
        <p:origin x="71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2CB7-C842-713E-26E5-3E6B68984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EBA39B-E348-5E34-3673-C5E7B8B76E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3BE9A-8F4C-C065-B419-A0E6585C8E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44EC5C-61BE-3024-624F-8954B9092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AF686-E9A9-2635-DF65-01B0CFAFD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317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A44BA-8760-7C61-C768-D21581E7E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29DF18-0E60-24E3-A8FF-1A02509F68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2085AE-6572-70CD-C004-BFD4036D3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294033-F694-8F9C-86B4-C8938B0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CFB86-999A-87FF-89B7-1E2500D41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4085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9B852B-1772-9541-96D2-EC69939541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C55CEF-DFD9-F515-92DD-D3B025BF9BC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D127AB-2BB9-284A-9E1F-562F3BC1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CE2A8D-C0A4-013C-AB55-8120D5246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E5068D-141D-08E2-10DA-42A6D1C78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97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CA25F-1163-DAC5-69CB-A8BDCC069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7EF233-A63D-1EC4-4BFF-8A648063D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B0D73-A6C2-7454-EA40-BE74B2629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EEEC40-372A-E114-CAEA-503732B4B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C90891-BCD3-F059-132D-A1F57F385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820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25F87-08BC-9B9A-B5CA-3E5FDB70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C68F7-6CA7-1CB8-A110-FFCE467472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709076-AFE9-8E84-F372-927BC2BC4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E4E118-7505-4855-69CA-EAA59B747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BACD0C-1375-7471-9B0F-6693B95A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0474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DFEFC-4700-F98B-A917-765456A42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515CC9-B6BB-2C16-B9E6-FE34A6DD66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4BCF26-D5F6-E6A0-B600-938A5FD47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78D92D-33AC-9971-E41E-4E8A3604F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178F23-1954-1D69-AC0A-B5D28038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452B2-376D-755D-30A5-30F2722E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21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F0335B-1BFA-1870-8646-A12234126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4B3916-C65D-A31C-553B-FFF2655BD8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7A23D-7B94-F9C6-BF10-0C8C437E55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49451C-2FE3-DBA9-432E-255EF06515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ADCB64-1433-177F-A0A6-93CB9596D5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4A9C7C-CF61-63EE-9C02-35FDBAE2C2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A9B8A01-8C83-86FA-19A2-FF3AC6ED53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388191A-037D-0485-A69D-7F47EE4A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4120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4C8B0-6572-6D85-12B1-00A1761A3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E6DC9A-496B-1F91-47E7-41A9854A09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0C3705-A684-6B40-A566-9F7C231CF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2B2823-D235-3868-72A3-A5C04BA630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8508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9A09DA-A58F-2232-703D-3331BE276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C5FBE8-2C95-58EA-E527-1937EB29D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50658-1CA8-F60F-248E-1628D6306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414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206A5-6785-6719-712B-BA7D32E1D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4599E-9C3F-DDFE-8E68-5972793C3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2D6D8-7721-8028-01D7-50DF475BE0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20B61-3AAC-1E97-3944-8FB94A613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3B2EE9-37F8-8FF1-71D1-7FAD082483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709664-A2A0-665D-640E-6C30363F6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604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60A3-5F8F-CDD4-7DED-43E5556748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6EBA70-E7F4-5561-F874-FBCE9C9182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83E74D-0F16-94AB-D1DB-A0B116854A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0B6EB-88E8-F374-A767-B177BF064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B6C0C8-F2EB-6E57-D3B9-851C6150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C8F98-C8A9-374B-8F80-603D140A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786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1AAD18-6FE1-C6E9-D811-23A19C088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758B5B-263C-ACE3-094D-D41DF9F241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6B12CB-B919-143D-1877-FD8500CBD4A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514E5-5CF1-3143-A17B-2B6714CC3D53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649BBB-BE71-0E18-E2C6-0D5444E676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D79A67-3D2C-7DD4-5FD2-3B2D073F5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9B8EF-0ECE-384C-A3B3-B79731BD1F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917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23.emf"/><Relationship Id="rId3" Type="http://schemas.openxmlformats.org/officeDocument/2006/relationships/tags" Target="../tags/tag17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2.emf"/><Relationship Id="rId17" Type="http://schemas.openxmlformats.org/officeDocument/2006/relationships/image" Target="../media/image30.emf"/><Relationship Id="rId2" Type="http://schemas.openxmlformats.org/officeDocument/2006/relationships/tags" Target="../tags/tag16.xml"/><Relationship Id="rId16" Type="http://schemas.openxmlformats.org/officeDocument/2006/relationships/image" Target="../media/image29.emf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34.png"/><Relationship Id="rId5" Type="http://schemas.openxmlformats.org/officeDocument/2006/relationships/tags" Target="../tags/tag19.xml"/><Relationship Id="rId15" Type="http://schemas.openxmlformats.org/officeDocument/2006/relationships/image" Target="../media/image35.emf"/><Relationship Id="rId10" Type="http://schemas.openxmlformats.org/officeDocument/2006/relationships/image" Target="../media/image33.png"/><Relationship Id="rId4" Type="http://schemas.openxmlformats.org/officeDocument/2006/relationships/tags" Target="../tags/tag18.xml"/><Relationship Id="rId9" Type="http://schemas.openxmlformats.org/officeDocument/2006/relationships/image" Target="../media/image32.png"/><Relationship Id="rId1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tags" Target="../tags/tag23.xml"/><Relationship Id="rId7" Type="http://schemas.openxmlformats.org/officeDocument/2006/relationships/image" Target="../media/image29.emf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2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tags" Target="../tags/tag26.xml"/><Relationship Id="rId7" Type="http://schemas.openxmlformats.org/officeDocument/2006/relationships/image" Target="../media/image12.emf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em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29.emf"/><Relationship Id="rId3" Type="http://schemas.openxmlformats.org/officeDocument/2006/relationships/tags" Target="../tags/tag29.xml"/><Relationship Id="rId7" Type="http://schemas.openxmlformats.org/officeDocument/2006/relationships/image" Target="../media/image40.png"/><Relationship Id="rId12" Type="http://schemas.openxmlformats.org/officeDocument/2006/relationships/image" Target="../media/image45.emf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44.emf"/><Relationship Id="rId5" Type="http://schemas.openxmlformats.org/officeDocument/2006/relationships/tags" Target="../tags/tag31.xml"/><Relationship Id="rId10" Type="http://schemas.openxmlformats.org/officeDocument/2006/relationships/image" Target="../media/image43.emf"/><Relationship Id="rId4" Type="http://schemas.openxmlformats.org/officeDocument/2006/relationships/tags" Target="../tags/tag30.xml"/><Relationship Id="rId9" Type="http://schemas.openxmlformats.org/officeDocument/2006/relationships/image" Target="../media/image42.png"/><Relationship Id="rId14" Type="http://schemas.openxmlformats.org/officeDocument/2006/relationships/image" Target="../media/image30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3" Type="http://schemas.openxmlformats.org/officeDocument/2006/relationships/tags" Target="../tags/tag34.xml"/><Relationship Id="rId7" Type="http://schemas.openxmlformats.org/officeDocument/2006/relationships/image" Target="../media/image12.e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0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tags" Target="../tags/tag37.xml"/><Relationship Id="rId7" Type="http://schemas.openxmlformats.org/officeDocument/2006/relationships/image" Target="../media/image49.png"/><Relationship Id="rId12" Type="http://schemas.openxmlformats.org/officeDocument/2006/relationships/image" Target="../media/image54.emf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48.png"/><Relationship Id="rId11" Type="http://schemas.openxmlformats.org/officeDocument/2006/relationships/image" Target="../media/image53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emf"/><Relationship Id="rId4" Type="http://schemas.openxmlformats.org/officeDocument/2006/relationships/tags" Target="../tags/tag38.xml"/><Relationship Id="rId9" Type="http://schemas.openxmlformats.org/officeDocument/2006/relationships/image" Target="../media/image51.em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58.emf"/><Relationship Id="rId3" Type="http://schemas.openxmlformats.org/officeDocument/2006/relationships/tags" Target="../tags/tag41.xml"/><Relationship Id="rId7" Type="http://schemas.openxmlformats.org/officeDocument/2006/relationships/image" Target="../media/image55.png"/><Relationship Id="rId12" Type="http://schemas.openxmlformats.org/officeDocument/2006/relationships/image" Target="../media/image52.emf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3.emf"/><Relationship Id="rId5" Type="http://schemas.openxmlformats.org/officeDocument/2006/relationships/tags" Target="../tags/tag43.xml"/><Relationship Id="rId10" Type="http://schemas.openxmlformats.org/officeDocument/2006/relationships/image" Target="../media/image51.emf"/><Relationship Id="rId4" Type="http://schemas.openxmlformats.org/officeDocument/2006/relationships/tags" Target="../tags/tag42.xml"/><Relationship Id="rId9" Type="http://schemas.openxmlformats.org/officeDocument/2006/relationships/image" Target="../media/image57.png"/><Relationship Id="rId14" Type="http://schemas.openxmlformats.org/officeDocument/2006/relationships/image" Target="../media/image59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57.png"/><Relationship Id="rId3" Type="http://schemas.openxmlformats.org/officeDocument/2006/relationships/tags" Target="../tags/tag46.xml"/><Relationship Id="rId7" Type="http://schemas.openxmlformats.org/officeDocument/2006/relationships/image" Target="../media/image50.png"/><Relationship Id="rId12" Type="http://schemas.openxmlformats.org/officeDocument/2006/relationships/image" Target="../media/image56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48.png"/><Relationship Id="rId10" Type="http://schemas.openxmlformats.org/officeDocument/2006/relationships/image" Target="../media/image5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2.e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tags" Target="../tags/tag49.xml"/><Relationship Id="rId7" Type="http://schemas.openxmlformats.org/officeDocument/2006/relationships/image" Target="../media/image61.png"/><Relationship Id="rId12" Type="http://schemas.openxmlformats.org/officeDocument/2006/relationships/image" Target="../media/image54.emf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60.png"/><Relationship Id="rId11" Type="http://schemas.openxmlformats.org/officeDocument/2006/relationships/image" Target="../media/image53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52.emf"/><Relationship Id="rId4" Type="http://schemas.openxmlformats.org/officeDocument/2006/relationships/tags" Target="../tags/tag50.xml"/><Relationship Id="rId9" Type="http://schemas.openxmlformats.org/officeDocument/2006/relationships/image" Target="../media/image5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58.emf"/><Relationship Id="rId3" Type="http://schemas.openxmlformats.org/officeDocument/2006/relationships/tags" Target="../tags/tag53.xml"/><Relationship Id="rId7" Type="http://schemas.openxmlformats.org/officeDocument/2006/relationships/image" Target="../media/image63.png"/><Relationship Id="rId12" Type="http://schemas.openxmlformats.org/officeDocument/2006/relationships/image" Target="../media/image53.emf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2.emf"/><Relationship Id="rId5" Type="http://schemas.openxmlformats.org/officeDocument/2006/relationships/tags" Target="../tags/tag55.xml"/><Relationship Id="rId10" Type="http://schemas.openxmlformats.org/officeDocument/2006/relationships/image" Target="../media/image51.emf"/><Relationship Id="rId4" Type="http://schemas.openxmlformats.org/officeDocument/2006/relationships/tags" Target="../tags/tag54.xml"/><Relationship Id="rId9" Type="http://schemas.openxmlformats.org/officeDocument/2006/relationships/image" Target="../media/image65.png"/><Relationship Id="rId14" Type="http://schemas.openxmlformats.org/officeDocument/2006/relationships/image" Target="../media/image59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65.png"/><Relationship Id="rId3" Type="http://schemas.openxmlformats.org/officeDocument/2006/relationships/tags" Target="../tags/tag58.xml"/><Relationship Id="rId7" Type="http://schemas.openxmlformats.org/officeDocument/2006/relationships/image" Target="../media/image62.png"/><Relationship Id="rId12" Type="http://schemas.openxmlformats.org/officeDocument/2006/relationships/image" Target="../media/image6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61.png"/><Relationship Id="rId11" Type="http://schemas.openxmlformats.org/officeDocument/2006/relationships/image" Target="../media/image63.png"/><Relationship Id="rId5" Type="http://schemas.openxmlformats.org/officeDocument/2006/relationships/image" Target="../media/image60.png"/><Relationship Id="rId10" Type="http://schemas.openxmlformats.org/officeDocument/2006/relationships/image" Target="../media/image5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2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1.emf"/><Relationship Id="rId3" Type="http://schemas.openxmlformats.org/officeDocument/2006/relationships/tags" Target="../tags/tag61.xml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17" Type="http://schemas.openxmlformats.org/officeDocument/2006/relationships/image" Target="../media/image73.emf"/><Relationship Id="rId2" Type="http://schemas.openxmlformats.org/officeDocument/2006/relationships/tags" Target="../tags/tag60.xml"/><Relationship Id="rId16" Type="http://schemas.openxmlformats.org/officeDocument/2006/relationships/image" Target="../media/image72.emf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0.png"/><Relationship Id="rId5" Type="http://schemas.openxmlformats.org/officeDocument/2006/relationships/tags" Target="../tags/tag63.xml"/><Relationship Id="rId15" Type="http://schemas.openxmlformats.org/officeDocument/2006/relationships/image" Target="../media/image53.emf"/><Relationship Id="rId10" Type="http://schemas.openxmlformats.org/officeDocument/2006/relationships/image" Target="../media/image69.png"/><Relationship Id="rId4" Type="http://schemas.openxmlformats.org/officeDocument/2006/relationships/tags" Target="../tags/tag62.xml"/><Relationship Id="rId9" Type="http://schemas.openxmlformats.org/officeDocument/2006/relationships/image" Target="../media/image68.png"/><Relationship Id="rId14" Type="http://schemas.openxmlformats.org/officeDocument/2006/relationships/image" Target="../media/image52.e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51.emf"/><Relationship Id="rId3" Type="http://schemas.openxmlformats.org/officeDocument/2006/relationships/tags" Target="../tags/tag66.xml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72.emf"/><Relationship Id="rId2" Type="http://schemas.openxmlformats.org/officeDocument/2006/relationships/tags" Target="../tags/tag65.xml"/><Relationship Id="rId16" Type="http://schemas.openxmlformats.org/officeDocument/2006/relationships/image" Target="../media/image59.emf"/><Relationship Id="rId1" Type="http://schemas.openxmlformats.org/officeDocument/2006/relationships/tags" Target="../tags/tag6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78.png"/><Relationship Id="rId5" Type="http://schemas.openxmlformats.org/officeDocument/2006/relationships/tags" Target="../tags/tag68.xml"/><Relationship Id="rId15" Type="http://schemas.openxmlformats.org/officeDocument/2006/relationships/image" Target="../media/image53.emf"/><Relationship Id="rId10" Type="http://schemas.openxmlformats.org/officeDocument/2006/relationships/image" Target="../media/image77.png"/><Relationship Id="rId4" Type="http://schemas.openxmlformats.org/officeDocument/2006/relationships/tags" Target="../tags/tag67.xml"/><Relationship Id="rId9" Type="http://schemas.openxmlformats.org/officeDocument/2006/relationships/image" Target="../media/image76.png"/><Relationship Id="rId14" Type="http://schemas.openxmlformats.org/officeDocument/2006/relationships/image" Target="../media/image52.e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13" Type="http://schemas.openxmlformats.org/officeDocument/2006/relationships/image" Target="../media/image76.png"/><Relationship Id="rId3" Type="http://schemas.openxmlformats.org/officeDocument/2006/relationships/tags" Target="../tags/tag71.xml"/><Relationship Id="rId7" Type="http://schemas.openxmlformats.org/officeDocument/2006/relationships/image" Target="../media/image68.png"/><Relationship Id="rId12" Type="http://schemas.openxmlformats.org/officeDocument/2006/relationships/image" Target="../media/image75.png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image" Target="../media/image67.png"/><Relationship Id="rId11" Type="http://schemas.openxmlformats.org/officeDocument/2006/relationships/image" Target="../media/image74.png"/><Relationship Id="rId5" Type="http://schemas.openxmlformats.org/officeDocument/2006/relationships/image" Target="../media/image66.png"/><Relationship Id="rId10" Type="http://schemas.openxmlformats.org/officeDocument/2006/relationships/image" Target="../media/image5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52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53.emf"/><Relationship Id="rId3" Type="http://schemas.openxmlformats.org/officeDocument/2006/relationships/tags" Target="../tags/tag74.xml"/><Relationship Id="rId7" Type="http://schemas.openxmlformats.org/officeDocument/2006/relationships/image" Target="../media/image71.png"/><Relationship Id="rId12" Type="http://schemas.openxmlformats.org/officeDocument/2006/relationships/image" Target="../media/image52.emf"/><Relationship Id="rId2" Type="http://schemas.openxmlformats.org/officeDocument/2006/relationships/tags" Target="../tags/tag73.xml"/><Relationship Id="rId1" Type="http://schemas.openxmlformats.org/officeDocument/2006/relationships/tags" Target="../tags/tag72.xml"/><Relationship Id="rId6" Type="http://schemas.openxmlformats.org/officeDocument/2006/relationships/image" Target="../media/image70.png"/><Relationship Id="rId11" Type="http://schemas.openxmlformats.org/officeDocument/2006/relationships/image" Target="../media/image51.emf"/><Relationship Id="rId5" Type="http://schemas.openxmlformats.org/officeDocument/2006/relationships/image" Target="../media/image69.png"/><Relationship Id="rId10" Type="http://schemas.openxmlformats.org/officeDocument/2006/relationships/image" Target="../media/image79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7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51.emf"/><Relationship Id="rId3" Type="http://schemas.openxmlformats.org/officeDocument/2006/relationships/tags" Target="../tags/tag77.xml"/><Relationship Id="rId7" Type="http://schemas.openxmlformats.org/officeDocument/2006/relationships/image" Target="../media/image88.png"/><Relationship Id="rId12" Type="http://schemas.openxmlformats.org/officeDocument/2006/relationships/image" Target="../media/image93.png"/><Relationship Id="rId17" Type="http://schemas.openxmlformats.org/officeDocument/2006/relationships/image" Target="../media/image59.emf"/><Relationship Id="rId2" Type="http://schemas.openxmlformats.org/officeDocument/2006/relationships/tags" Target="../tags/tag76.xml"/><Relationship Id="rId16" Type="http://schemas.openxmlformats.org/officeDocument/2006/relationships/image" Target="../media/image58.emf"/><Relationship Id="rId1" Type="http://schemas.openxmlformats.org/officeDocument/2006/relationships/tags" Target="../tags/tag7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92.png"/><Relationship Id="rId5" Type="http://schemas.openxmlformats.org/officeDocument/2006/relationships/tags" Target="../tags/tag79.xml"/><Relationship Id="rId15" Type="http://schemas.openxmlformats.org/officeDocument/2006/relationships/image" Target="../media/image53.emf"/><Relationship Id="rId10" Type="http://schemas.openxmlformats.org/officeDocument/2006/relationships/image" Target="../media/image91.png"/><Relationship Id="rId4" Type="http://schemas.openxmlformats.org/officeDocument/2006/relationships/tags" Target="../tags/tag78.xml"/><Relationship Id="rId9" Type="http://schemas.openxmlformats.org/officeDocument/2006/relationships/image" Target="../media/image90.png"/><Relationship Id="rId14" Type="http://schemas.openxmlformats.org/officeDocument/2006/relationships/image" Target="../media/image52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emf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4.emf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3.png"/><Relationship Id="rId5" Type="http://schemas.openxmlformats.org/officeDocument/2006/relationships/tags" Target="../tags/tag5.xml"/><Relationship Id="rId15" Type="http://schemas.openxmlformats.org/officeDocument/2006/relationships/image" Target="../media/image17.emf"/><Relationship Id="rId10" Type="http://schemas.openxmlformats.org/officeDocument/2006/relationships/image" Target="../media/image12.emf"/><Relationship Id="rId4" Type="http://schemas.openxmlformats.org/officeDocument/2006/relationships/tags" Target="../tags/tag4.xml"/><Relationship Id="rId9" Type="http://schemas.openxmlformats.org/officeDocument/2006/relationships/image" Target="../media/image11.emf"/><Relationship Id="rId14" Type="http://schemas.openxmlformats.org/officeDocument/2006/relationships/image" Target="../media/image16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9.xml"/><Relationship Id="rId7" Type="http://schemas.openxmlformats.org/officeDocument/2006/relationships/image" Target="../media/image21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0.png"/><Relationship Id="rId11" Type="http://schemas.openxmlformats.org/officeDocument/2006/relationships/image" Target="../media/image24.emf"/><Relationship Id="rId5" Type="http://schemas.openxmlformats.org/officeDocument/2006/relationships/image" Target="../media/image19.png"/><Relationship Id="rId10" Type="http://schemas.openxmlformats.org/officeDocument/2006/relationships/image" Target="../media/image23.emf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4.emf"/><Relationship Id="rId3" Type="http://schemas.openxmlformats.org/officeDocument/2006/relationships/tags" Target="../tags/tag12.xml"/><Relationship Id="rId7" Type="http://schemas.openxmlformats.org/officeDocument/2006/relationships/image" Target="../media/image25.png"/><Relationship Id="rId12" Type="http://schemas.openxmlformats.org/officeDocument/2006/relationships/image" Target="../media/image23.emf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22.emf"/><Relationship Id="rId5" Type="http://schemas.openxmlformats.org/officeDocument/2006/relationships/tags" Target="../tags/tag14.xml"/><Relationship Id="rId15" Type="http://schemas.openxmlformats.org/officeDocument/2006/relationships/image" Target="../media/image30.emf"/><Relationship Id="rId10" Type="http://schemas.openxmlformats.org/officeDocument/2006/relationships/image" Target="../media/image28.png"/><Relationship Id="rId4" Type="http://schemas.openxmlformats.org/officeDocument/2006/relationships/tags" Target="../tags/tag13.xml"/><Relationship Id="rId9" Type="http://schemas.openxmlformats.org/officeDocument/2006/relationships/image" Target="../media/image27.png"/><Relationship Id="rId14" Type="http://schemas.openxmlformats.org/officeDocument/2006/relationships/image" Target="../media/image29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6EFD4-F787-CE5A-FF77-56EFD42B1E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Bispecific Selectivity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704AD3-D530-3E23-C587-8206A0243E2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234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157D399-CACD-BE2B-2122-576C6F8F28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57269"/>
            <a:ext cx="4053840" cy="33938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39DFCD-C1FC-4E52-ACCF-FBF2C799A2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98520" y="3429000"/>
            <a:ext cx="4968240" cy="31044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68CAF84-EA93-8858-0C39-2D6EDF508CE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58255" y="357269"/>
            <a:ext cx="3875490" cy="3385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9D6B57-A3DD-8D8E-C743-125DC2D141D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38160" y="357269"/>
            <a:ext cx="3760985" cy="3285091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A_{init} = 10^{-11} $$&#10;&#10;\end{document}" title="IguanaTex Bitmap Display">
            <a:extLst>
              <a:ext uri="{FF2B5EF4-FFF2-40B4-BE49-F238E27FC236}">
                <a16:creationId xmlns:a16="http://schemas.microsoft.com/office/drawing/2014/main" id="{B96E1A1F-86DB-FC07-DE1E-18AE491BE86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68786" y="164403"/>
            <a:ext cx="14732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8} $$&#10;&#10;\end{document}" title="IguanaTex Bitmap Display">
            <a:extLst>
              <a:ext uri="{FF2B5EF4-FFF2-40B4-BE49-F238E27FC236}">
                <a16:creationId xmlns:a16="http://schemas.microsoft.com/office/drawing/2014/main" id="{D65C8E2D-FC97-03A7-9077-BF2C900428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79558" y="162989"/>
            <a:ext cx="13970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C1F29F1D-E954-91AC-71CB-352C836FA91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350016" y="148178"/>
            <a:ext cx="1397000" cy="2794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Non-target cell number = $100 \times $Target cell number &#10;&#10;\end{document}" title="IguanaTex Bitmap Display">
            <a:extLst>
              <a:ext uri="{FF2B5EF4-FFF2-40B4-BE49-F238E27FC236}">
                <a16:creationId xmlns:a16="http://schemas.microsoft.com/office/drawing/2014/main" id="{2D81E6BF-1B36-DA44-930B-464056E9D52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21293" y="6558731"/>
            <a:ext cx="6749413" cy="274863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KD_{target}= 10{-7} \text{ (M)} $$&#10;&#10;\end{document}" title="IguanaTex Bitmap Display">
            <a:extLst>
              <a:ext uri="{FF2B5EF4-FFF2-40B4-BE49-F238E27FC236}">
                <a16:creationId xmlns:a16="http://schemas.microsoft.com/office/drawing/2014/main" id="{FACB16E5-54C1-EB82-A4EB-19A491B83DE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826843" y="4616804"/>
            <a:ext cx="2413000" cy="2794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D1B14293-AC71-F1DA-3BFA-EB3BE20B5883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8826843" y="5189333"/>
            <a:ext cx="2489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352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33709F-1281-4E2D-514F-FBAF50B28D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6966" y="472705"/>
            <a:ext cx="5680286" cy="45127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0E3F70-18F4-D702-767A-D6F4A9D47F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862" y="238431"/>
            <a:ext cx="6157104" cy="47469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C1A5F4-3A77-58C4-14B1-E5C2954B1C57}"/>
              </a:ext>
            </a:extLst>
          </p:cNvPr>
          <p:cNvSpPr txBox="1"/>
          <p:nvPr/>
        </p:nvSpPr>
        <p:spPr>
          <a:xfrm>
            <a:off x="9230497" y="5782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\documentclass{article}&#10;\usepackage{amsmath}&#10;\pagestyle{empty}&#10;\begin{document}&#10;&#10;&#10;$$ KD_{target}= 10{-7} \text{ (M)} $$&#10;&#10;\end{document}" title="IguanaTex Bitmap Display">
            <a:extLst>
              <a:ext uri="{FF2B5EF4-FFF2-40B4-BE49-F238E27FC236}">
                <a16:creationId xmlns:a16="http://schemas.microsoft.com/office/drawing/2014/main" id="{3123FDF7-088A-0355-FBED-92778BA1DD0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170628" y="5327703"/>
            <a:ext cx="24130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388926CA-EF87-0A33-823C-D0AD3443D28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70628" y="5900232"/>
            <a:ext cx="2489200" cy="2540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KD_{target}=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B4F78286-1966-6DA6-DD7F-F0FE9C2109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38014" y="5503562"/>
            <a:ext cx="3860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4287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679D7D-DE2F-3156-5F86-67647CFB67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342" y="676407"/>
            <a:ext cx="5642916" cy="42713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76261F-8A3F-142D-C36A-F84E84178F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749297"/>
            <a:ext cx="5546621" cy="419848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KD_{target}=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28C20760-DB66-F166-4F57-0B8481A4DA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38014" y="5503562"/>
            <a:ext cx="3860800" cy="27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4FA442-7966-BDD9-D3ED-06A101F46241}"/>
              </a:ext>
            </a:extLst>
          </p:cNvPr>
          <p:cNvSpPr txBox="1"/>
          <p:nvPr/>
        </p:nvSpPr>
        <p:spPr>
          <a:xfrm>
            <a:off x="9230497" y="5782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\documentclass{article}&#10;\usepackage{amsmath}&#10;\pagestyle{empty}&#10;\begin{document}&#10;&#10;&#10;$$ KD_{target}= 10{-7} \text{ (M)} $$&#10;&#10;\end{document}" title="IguanaTex Bitmap Display">
            <a:extLst>
              <a:ext uri="{FF2B5EF4-FFF2-40B4-BE49-F238E27FC236}">
                <a16:creationId xmlns:a16="http://schemas.microsoft.com/office/drawing/2014/main" id="{5CB81D6F-0C25-0870-01B8-5996D671A0F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70628" y="5327703"/>
            <a:ext cx="24130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14FC8889-279E-A2D0-34A9-DDFC9B75ACC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170628" y="5900232"/>
            <a:ext cx="2489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91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149F23-5383-3AAE-9441-61BCCB95C1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9559" y="1845732"/>
            <a:ext cx="3709564" cy="280793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6D031EB-647B-E699-0D9B-7DDDCC1E7B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1896" y="1845732"/>
            <a:ext cx="3709564" cy="28079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C723143-CD6F-CDB3-84B1-EA4726678BD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2744" y="1845732"/>
            <a:ext cx="3556933" cy="2692401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$$ r_{target, NT, tot} = 10^3 $$&#10;&#10;\end{document}" title="IguanaTex Bitmap Display">
            <a:extLst>
              <a:ext uri="{FF2B5EF4-FFF2-40B4-BE49-F238E27FC236}">
                <a16:creationId xmlns:a16="http://schemas.microsoft.com/office/drawing/2014/main" id="{F20A4B03-7278-73F6-BDA8-B5C986CA98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244600" y="999066"/>
            <a:ext cx="2057400" cy="30480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&#10;$$ r_{target, NT, tot} = 10^7 $$&#10;&#10;\end{document}" title="IguanaTex Bitmap Display">
            <a:extLst>
              <a:ext uri="{FF2B5EF4-FFF2-40B4-BE49-F238E27FC236}">
                <a16:creationId xmlns:a16="http://schemas.microsoft.com/office/drawing/2014/main" id="{0CC808D4-AA2E-8A88-7B32-0D041433D2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890000" y="999066"/>
            <a:ext cx="2057400" cy="30480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$ r_{target, NT, tot} = 10^5 $$&#10;&#10;\end{document}" title="IguanaTex Bitmap Display">
            <a:extLst>
              <a:ext uri="{FF2B5EF4-FFF2-40B4-BE49-F238E27FC236}">
                <a16:creationId xmlns:a16="http://schemas.microsoft.com/office/drawing/2014/main" id="{E793FAAB-A770-3B61-C85A-0C650A585DB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920669" y="999066"/>
            <a:ext cx="2057400" cy="3048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3F60752-B69E-6E40-139A-39C782D2945B}"/>
              </a:ext>
            </a:extLst>
          </p:cNvPr>
          <p:cNvSpPr txBox="1"/>
          <p:nvPr/>
        </p:nvSpPr>
        <p:spPr>
          <a:xfrm>
            <a:off x="5949369" y="54876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20" name="Picture 19" descr="\documentclass{article}&#10;\usepackage{amsmath}&#10;\pagestyle{empty}&#10;\begin{document}&#10;&#10;&#10;$$ KD_{target}= 10{-7} \text{ (M)} $$&#10;&#10;\end{document}" title="IguanaTex Bitmap Display">
            <a:extLst>
              <a:ext uri="{FF2B5EF4-FFF2-40B4-BE49-F238E27FC236}">
                <a16:creationId xmlns:a16="http://schemas.microsoft.com/office/drawing/2014/main" id="{01CD5BC8-78E0-2D56-279E-3CF5BEA6390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889500" y="5032405"/>
            <a:ext cx="2413000" cy="2794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$ 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0BEB80FC-2BE8-EE8A-AB1F-59E6C5E3B17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889500" y="5604934"/>
            <a:ext cx="2489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576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98E227-C9C4-AF3A-29C7-B18F89B594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2137" y="494055"/>
            <a:ext cx="5498734" cy="41622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3D2FA0-1FEB-425D-B8A7-82966DB9C5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1129" y="517004"/>
            <a:ext cx="5498735" cy="4162236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KD_{target}=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173B93C3-3F63-9FAA-96DA-391365ABBA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338014" y="5503562"/>
            <a:ext cx="3860800" cy="279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680D5B-D588-3B8F-1F1D-A0DE62A45DC2}"/>
              </a:ext>
            </a:extLst>
          </p:cNvPr>
          <p:cNvSpPr txBox="1"/>
          <p:nvPr/>
        </p:nvSpPr>
        <p:spPr>
          <a:xfrm>
            <a:off x="9230497" y="57829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7" descr="\documentclass{article}&#10;\usepackage{amsmath}&#10;\pagestyle{empty}&#10;\begin{document}&#10;&#10;&#10;$$ KD_{target}= 10{-7} \text{ (M)} $$&#10;&#10;\end{document}" title="IguanaTex Bitmap Display">
            <a:extLst>
              <a:ext uri="{FF2B5EF4-FFF2-40B4-BE49-F238E27FC236}">
                <a16:creationId xmlns:a16="http://schemas.microsoft.com/office/drawing/2014/main" id="{6AE5A455-D4C8-2704-C7E0-1DBF6D2E0B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170628" y="5327703"/>
            <a:ext cx="24130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648DB8E8-60B0-8A75-8999-0F09D217A7D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170628" y="5900232"/>
            <a:ext cx="2489200" cy="254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EADCB7A-C7B9-0A45-2CED-48A966941FBF}"/>
              </a:ext>
            </a:extLst>
          </p:cNvPr>
          <p:cNvSpPr txBox="1"/>
          <p:nvPr/>
        </p:nvSpPr>
        <p:spPr>
          <a:xfrm>
            <a:off x="4569179" y="6363945"/>
            <a:ext cx="334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target cells = 100xtarget cells</a:t>
            </a:r>
          </a:p>
        </p:txBody>
      </p:sp>
    </p:spTree>
    <p:extLst>
      <p:ext uri="{BB962C8B-B14F-4D97-AF65-F5344CB8AC3E}">
        <p14:creationId xmlns:p14="http://schemas.microsoft.com/office/powerpoint/2010/main" val="291731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DB14ED3-D4C2-F6BE-1484-6AF506EE83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478" y="1642534"/>
            <a:ext cx="3818855" cy="289066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1A0D22-6451-7671-3450-2F47247DDA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79333" y="1642534"/>
            <a:ext cx="3818855" cy="289066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611FA-47A1-0812-A349-67C2E7B888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3611" y="1642534"/>
            <a:ext cx="3818855" cy="2890661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A1A7F317-F644-1860-88F5-B02FE46439D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91733" y="999066"/>
            <a:ext cx="12954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4A2C08D9-982E-488B-2E28-D356682F3F6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72600" y="999066"/>
            <a:ext cx="12954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AE48759F-CC7D-D256-FA60-A836D1997B3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25533" y="999066"/>
            <a:ext cx="1270000" cy="3048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KD_{A}=KD_{B} = 10{-9} \text{ (M)} $$&#10;&#10;\end{document}" title="IguanaTex Bitmap Display">
            <a:extLst>
              <a:ext uri="{FF2B5EF4-FFF2-40B4-BE49-F238E27FC236}">
                <a16:creationId xmlns:a16="http://schemas.microsoft.com/office/drawing/2014/main" id="{D3A5E180-E5B2-214D-518F-356B4C8FA1A7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10100" y="4871863"/>
            <a:ext cx="2971800" cy="254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EFD70A-9751-C8B4-5F46-5947AFA83D45}"/>
              </a:ext>
            </a:extLst>
          </p:cNvPr>
          <p:cNvSpPr txBox="1"/>
          <p:nvPr/>
        </p:nvSpPr>
        <p:spPr>
          <a:xfrm>
            <a:off x="3513666" y="5464531"/>
            <a:ext cx="549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levels same between target vs nontarget cells</a:t>
            </a:r>
          </a:p>
        </p:txBody>
      </p:sp>
    </p:spTree>
    <p:extLst>
      <p:ext uri="{BB962C8B-B14F-4D97-AF65-F5344CB8AC3E}">
        <p14:creationId xmlns:p14="http://schemas.microsoft.com/office/powerpoint/2010/main" val="2110893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113DB97-092A-48A0-67A7-C4EADC449D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7411" y="1710267"/>
            <a:ext cx="3844255" cy="29098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51BD58-363B-5A8B-FC61-6108C74ED6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3873" y="1710268"/>
            <a:ext cx="3844254" cy="2909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5A52E2-1BB3-E971-9694-75E4875387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18127" y="1710267"/>
            <a:ext cx="3844254" cy="290988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70DB1232-D129-1DA8-0C6B-5777F630F55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91733" y="999066"/>
            <a:ext cx="1295400" cy="3048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9C976347-FC17-3605-993B-38CE6316366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25533" y="999066"/>
            <a:ext cx="1270000" cy="304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D7749B92-0082-83C3-8022-8B614C4C7F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372600" y="999066"/>
            <a:ext cx="1295400" cy="30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18307B9-033A-AE76-5CB6-F5F719229ECC}"/>
              </a:ext>
            </a:extLst>
          </p:cNvPr>
          <p:cNvSpPr txBox="1"/>
          <p:nvPr/>
        </p:nvSpPr>
        <p:spPr>
          <a:xfrm>
            <a:off x="3249906" y="5723797"/>
            <a:ext cx="5498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Expression levels same between target vs nontarget cells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4919BF-294B-F64C-0618-0FB60D11DEA3}"/>
              </a:ext>
            </a:extLst>
          </p:cNvPr>
          <p:cNvSpPr txBox="1"/>
          <p:nvPr/>
        </p:nvSpPr>
        <p:spPr>
          <a:xfrm>
            <a:off x="6055497" y="52371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5" name="Picture 14" descr="\documentclass{article}&#10;\usepackage{amsmath}&#10;\pagestyle{empty}&#10;\begin{document}&#10;&#10;&#10;$$ KD_{A}= 10{-7} \text{ (M)} $$&#10;&#10;\end{document}" title="IguanaTex Bitmap Display">
            <a:extLst>
              <a:ext uri="{FF2B5EF4-FFF2-40B4-BE49-F238E27FC236}">
                <a16:creationId xmlns:a16="http://schemas.microsoft.com/office/drawing/2014/main" id="{D655F50D-C154-7FF8-6E15-F72751A08C9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995628" y="4781936"/>
            <a:ext cx="2006600" cy="2540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KD_{B} = 10{-9} \text{ (M)} $$&#10;&#10;\end{document}" title="IguanaTex Bitmap Display">
            <a:extLst>
              <a:ext uri="{FF2B5EF4-FFF2-40B4-BE49-F238E27FC236}">
                <a16:creationId xmlns:a16="http://schemas.microsoft.com/office/drawing/2014/main" id="{FDEA44A0-16E3-D630-6B01-E81ED7FB3B78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95628" y="5354465"/>
            <a:ext cx="2006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220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BFB8512-01D9-FF16-5495-2843097A5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44" y="956734"/>
            <a:ext cx="3818855" cy="289066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CCE33F2-D111-E93D-9138-FB9EE2766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3199" y="956734"/>
            <a:ext cx="3818855" cy="28906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6929E60-8CA9-C88B-09D4-8291F0C975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07477" y="956734"/>
            <a:ext cx="3818855" cy="2890661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17778CE5-284D-6297-8A8B-EC2D99C15B7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625599" y="313266"/>
            <a:ext cx="1295400" cy="3048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AA8135D0-F8EA-3C55-F7E6-82CDA8D6AF0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406466" y="313266"/>
            <a:ext cx="12954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1277A6C8-51CB-4A42-30FC-EB1FE695CC8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59399" y="313266"/>
            <a:ext cx="1270000" cy="3048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5D2E888-7DBF-7F56-856D-E4E5266370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7411" y="3847394"/>
            <a:ext cx="3844255" cy="290988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1F60954-A93F-BBC9-CAE5-2FD5960408C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173873" y="3847395"/>
            <a:ext cx="3844254" cy="290988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EDACDCC-EF70-C6D7-39DA-23DCCF9B813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18127" y="3847394"/>
            <a:ext cx="3844254" cy="290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82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EE886C-6149-5D63-0A24-929967ACCA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0391" y="1794933"/>
            <a:ext cx="3627475" cy="2785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07A7D37-5541-F68A-4651-705D87808C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27131" y="1790661"/>
            <a:ext cx="3737737" cy="2870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A259437-FE13-5F92-CB67-01E13285BC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0166" y="1693256"/>
            <a:ext cx="3991442" cy="306485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7ED26765-2F7D-3192-9180-35F037924ED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583265" y="914400"/>
            <a:ext cx="1295400" cy="3048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CCEF3742-9302-588C-9BBE-60C5F1AB0616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64132" y="914400"/>
            <a:ext cx="1295400" cy="304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9AF56F4D-6A65-3838-78A5-98A902C923A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17065" y="914400"/>
            <a:ext cx="1270000" cy="304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EE76CD-E4C2-D257-95A7-20951E407D88}"/>
              </a:ext>
            </a:extLst>
          </p:cNvPr>
          <p:cNvSpPr txBox="1"/>
          <p:nvPr/>
        </p:nvSpPr>
        <p:spPr>
          <a:xfrm>
            <a:off x="4444895" y="5842331"/>
            <a:ext cx="322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cell expression levels vary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4C7358-F968-7F9E-6721-C4C29A5D83FC}"/>
              </a:ext>
            </a:extLst>
          </p:cNvPr>
          <p:cNvSpPr txBox="1"/>
          <p:nvPr/>
        </p:nvSpPr>
        <p:spPr>
          <a:xfrm>
            <a:off x="3252471" y="6202551"/>
            <a:ext cx="549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target cell expressions levels = 10^5 for both targets</a:t>
            </a:r>
          </a:p>
        </p:txBody>
      </p:sp>
      <p:pic>
        <p:nvPicPr>
          <p:cNvPr id="12" name="Picture 11" descr="\documentclass{article}&#10;\usepackage{amsmath}&#10;\pagestyle{empty}&#10;\begin{document}&#10;&#10;&#10;$$ KD_{A}=KD_{B} = 10{-9} \text{ (M)} $$&#10;&#10;\end{document}" title="IguanaTex Bitmap Display">
            <a:extLst>
              <a:ext uri="{FF2B5EF4-FFF2-40B4-BE49-F238E27FC236}">
                <a16:creationId xmlns:a16="http://schemas.microsoft.com/office/drawing/2014/main" id="{E44D84D3-2BF9-3D4F-6C40-C900A748EA3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4694298" y="5281221"/>
            <a:ext cx="29718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2723821-92B3-E41E-208E-0852943B0A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25" y="1847850"/>
            <a:ext cx="3737542" cy="28698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841235-6EA5-AF6A-719F-9E25793FA2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67125" y="1847850"/>
            <a:ext cx="3837173" cy="294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721142-A2A0-33BA-672B-D251268D3E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7186" y="1847850"/>
            <a:ext cx="3837173" cy="2946401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05DA0AC8-6DA5-052E-5496-E5D9D80C802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83265" y="914400"/>
            <a:ext cx="1295400" cy="3048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A167DF9D-0F3F-6BA6-F614-42B1919C701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364132" y="914400"/>
            <a:ext cx="12954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EDF840EB-5FFA-7839-01E9-D8052B8DE026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17065" y="914400"/>
            <a:ext cx="1270000" cy="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41E6C97-3C36-FD05-B825-E2EB996F5857}"/>
              </a:ext>
            </a:extLst>
          </p:cNvPr>
          <p:cNvSpPr txBox="1"/>
          <p:nvPr/>
        </p:nvSpPr>
        <p:spPr>
          <a:xfrm>
            <a:off x="6055497" y="53557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4" name="Picture 13" descr="\documentclass{article}&#10;\usepackage{amsmath}&#10;\pagestyle{empty}&#10;\begin{document}&#10;&#10;&#10;$$ KD_{A}= 10{-7} \text{ (M)} $$&#10;&#10;\end{document}" title="IguanaTex Bitmap Display">
            <a:extLst>
              <a:ext uri="{FF2B5EF4-FFF2-40B4-BE49-F238E27FC236}">
                <a16:creationId xmlns:a16="http://schemas.microsoft.com/office/drawing/2014/main" id="{1254613F-F3E8-133E-6CA4-05DCF5A5D9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995628" y="4900470"/>
            <a:ext cx="2006600" cy="2540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KD_{B} = 10{-9} \text{ (M)} $$&#10;&#10;\end{document}" title="IguanaTex Bitmap Display">
            <a:extLst>
              <a:ext uri="{FF2B5EF4-FFF2-40B4-BE49-F238E27FC236}">
                <a16:creationId xmlns:a16="http://schemas.microsoft.com/office/drawing/2014/main" id="{08161F40-E969-E72B-8F52-3AB13971310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995628" y="5472999"/>
            <a:ext cx="2006600" cy="25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7DC51E8-0F06-E75B-77E6-25A4F94E0F88}"/>
              </a:ext>
            </a:extLst>
          </p:cNvPr>
          <p:cNvSpPr txBox="1"/>
          <p:nvPr/>
        </p:nvSpPr>
        <p:spPr>
          <a:xfrm>
            <a:off x="4444895" y="5842331"/>
            <a:ext cx="3221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cell expression levels vary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2C4FE9-C81B-ED25-B7CC-5C1F2EF0B3E5}"/>
              </a:ext>
            </a:extLst>
          </p:cNvPr>
          <p:cNvSpPr txBox="1"/>
          <p:nvPr/>
        </p:nvSpPr>
        <p:spPr>
          <a:xfrm>
            <a:off x="3252471" y="6202551"/>
            <a:ext cx="5492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 target cell expressions levels = 10^5 for both targets</a:t>
            </a:r>
          </a:p>
        </p:txBody>
      </p:sp>
    </p:spTree>
    <p:extLst>
      <p:ext uri="{BB962C8B-B14F-4D97-AF65-F5344CB8AC3E}">
        <p14:creationId xmlns:p14="http://schemas.microsoft.com/office/powerpoint/2010/main" val="36086772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a cd-rom&#10;&#10;Description automatically generated">
            <a:extLst>
              <a:ext uri="{FF2B5EF4-FFF2-40B4-BE49-F238E27FC236}">
                <a16:creationId xmlns:a16="http://schemas.microsoft.com/office/drawing/2014/main" id="{07A93DB4-C135-B077-520E-6D379D12EA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35248" y="1583396"/>
            <a:ext cx="8712200" cy="3263900"/>
          </a:xfrm>
        </p:spPr>
      </p:pic>
    </p:spTree>
    <p:extLst>
      <p:ext uri="{BB962C8B-B14F-4D97-AF65-F5344CB8AC3E}">
        <p14:creationId xmlns:p14="http://schemas.microsoft.com/office/powerpoint/2010/main" val="19345088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E924B9-3331-6F8F-6A75-681DD11900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0391" y="1024467"/>
            <a:ext cx="3627475" cy="27853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2DA9794-8264-9479-82E1-77947C9B55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27131" y="1020195"/>
            <a:ext cx="3737737" cy="287004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4417A2C-4BE3-6CD0-9C13-C8378EDC14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166" y="922790"/>
            <a:ext cx="3991442" cy="3064857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2A8364A9-4DF7-08F5-C89A-C963BBA3FFB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83265" y="143934"/>
            <a:ext cx="1295400" cy="3048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100ED3B5-9329-EF18-CCD9-827C1C19AB3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364132" y="143934"/>
            <a:ext cx="1295400" cy="304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571A4AB1-0A7E-0BA1-9DC7-F41DFB85D6F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317065" y="143934"/>
            <a:ext cx="12700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B1BBCD-3E78-1330-F90A-03D8200428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16983" y="3911600"/>
            <a:ext cx="3737542" cy="286989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B2410A-50D3-897E-8DED-7ADAB3E149F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77783" y="3911600"/>
            <a:ext cx="3837173" cy="2946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72DB2A-CDCC-A522-3D24-0AC444246F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37844" y="3911600"/>
            <a:ext cx="3837173" cy="2946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9447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CF060F-1987-7B58-31C8-170342B7F4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787" y="657855"/>
            <a:ext cx="3369310" cy="2550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8940BD-E871-9214-FFD6-FD79EF862E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30709" y="596818"/>
            <a:ext cx="3530582" cy="2672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C84874C-9EF5-B8FD-4C01-9ECA4466A8B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5631" y="657855"/>
            <a:ext cx="3530582" cy="26724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CAB50A-CD5F-52DD-08CA-8D72E6F79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5787" y="3484509"/>
            <a:ext cx="3369310" cy="25503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74ED89-9553-3D57-B250-3B5216972CC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91982" y="3429000"/>
            <a:ext cx="3369309" cy="25503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E1220D-B4BD-02E7-F773-91C76450E11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086267" y="3522144"/>
            <a:ext cx="3369309" cy="2550379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38711E4C-442E-F2E7-1AAF-E4DA5FFF2CD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30398" y="161220"/>
            <a:ext cx="1295400" cy="3048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870A359E-6827-B518-9F39-A0C42BC451B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711265" y="161220"/>
            <a:ext cx="12954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1B1A31D7-F0B6-560B-593C-8FE03DB7D3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664198" y="161220"/>
            <a:ext cx="1270000" cy="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4D54FE8-8EB2-3749-D274-27F92A7E706C}"/>
              </a:ext>
            </a:extLst>
          </p:cNvPr>
          <p:cNvSpPr txBox="1"/>
          <p:nvPr/>
        </p:nvSpPr>
        <p:spPr>
          <a:xfrm>
            <a:off x="24605" y="162475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10^3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78223E5-99D6-DE3D-1023-9CB8EEAAEA31}"/>
              </a:ext>
            </a:extLst>
          </p:cNvPr>
          <p:cNvSpPr txBox="1"/>
          <p:nvPr/>
        </p:nvSpPr>
        <p:spPr>
          <a:xfrm>
            <a:off x="24605" y="449458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10^7</a:t>
            </a:r>
          </a:p>
        </p:txBody>
      </p:sp>
      <p:pic>
        <p:nvPicPr>
          <p:cNvPr id="18" name="Picture 17" descr="\documentclass{article}&#10;\usepackage{amsmath}&#10;\pagestyle{empty}&#10;\begin{document}&#10;&#10;&#10;$$ KD_{A}= 10{-9} \text{ (M)} $$&#10;&#10;\end{document}" title="IguanaTex Bitmap Display">
            <a:extLst>
              <a:ext uri="{FF2B5EF4-FFF2-40B4-BE49-F238E27FC236}">
                <a16:creationId xmlns:a16="http://schemas.microsoft.com/office/drawing/2014/main" id="{E833E6BC-0E4A-1564-D001-A0113B7A5E1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585245" y="6366836"/>
            <a:ext cx="2006600" cy="2540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&#10;$$ KD_{B} = 10{-7} \text{ (M)} $$&#10;&#10;\end{document}" title="IguanaTex Bitmap Display">
            <a:extLst>
              <a:ext uri="{FF2B5EF4-FFF2-40B4-BE49-F238E27FC236}">
                <a16:creationId xmlns:a16="http://schemas.microsoft.com/office/drawing/2014/main" id="{7AEAC7F8-5D1F-00E4-0778-91C28BE5232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862232" y="6391982"/>
            <a:ext cx="2006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6616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AD5C004-616B-54DA-77EE-B68FF04D60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545" y="667154"/>
            <a:ext cx="3410865" cy="25818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EC82B1C-5F04-55B3-0256-F1D44D98A7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00922" y="691094"/>
            <a:ext cx="3617051" cy="2737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1490C3-E340-74E4-9C40-D940FE7701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98974" y="691094"/>
            <a:ext cx="3617051" cy="2737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73F2536-AA47-B735-CA57-737B90A0826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451" y="3429000"/>
            <a:ext cx="3617051" cy="27379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5EAF11E-6FEF-C299-CCCC-FBDB61BE9B8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09449" y="3429000"/>
            <a:ext cx="3617051" cy="27379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307D9F-FD40-E095-7750-21EBF4E684E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98974" y="3429000"/>
            <a:ext cx="3617050" cy="2737906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1EC8487F-A3AB-55AD-3854-27AF155154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30398" y="161220"/>
            <a:ext cx="1295400" cy="3048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EE8576B2-2F71-F1FE-9BDF-F90B1C466B5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711265" y="161220"/>
            <a:ext cx="12954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2E3B53C3-2DAB-8FFC-238C-ACFC053F64A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664198" y="161220"/>
            <a:ext cx="1270000" cy="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7A62CF6-2B14-E5EC-B75B-0E13EEF7BA0A}"/>
              </a:ext>
            </a:extLst>
          </p:cNvPr>
          <p:cNvSpPr txBox="1"/>
          <p:nvPr/>
        </p:nvSpPr>
        <p:spPr>
          <a:xfrm>
            <a:off x="24605" y="1624750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10^3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92B17D1-FEE2-D9A8-C354-8E21D416DA42}"/>
              </a:ext>
            </a:extLst>
          </p:cNvPr>
          <p:cNvSpPr txBox="1"/>
          <p:nvPr/>
        </p:nvSpPr>
        <p:spPr>
          <a:xfrm>
            <a:off x="24605" y="4494587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10^7</a:t>
            </a:r>
          </a:p>
        </p:txBody>
      </p:sp>
      <p:pic>
        <p:nvPicPr>
          <p:cNvPr id="15" name="Picture 14" descr="\documentclass{article}&#10;\usepackage{amsmath}&#10;\pagestyle{empty}&#10;\begin{document}&#10;&#10;&#10;$$ KD_{B} = 10{-9} \text{ (M)} $$&#10;&#10;\end{document}" title="IguanaTex Bitmap Display">
            <a:extLst>
              <a:ext uri="{FF2B5EF4-FFF2-40B4-BE49-F238E27FC236}">
                <a16:creationId xmlns:a16="http://schemas.microsoft.com/office/drawing/2014/main" id="{A842ED3B-00FC-80A8-AC39-5AB7E8725C2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8026500" y="6442780"/>
            <a:ext cx="2006600" cy="2540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KD_{A}= 10{-9} \text{ (M)} $$&#10;&#10;\end{document}" title="IguanaTex Bitmap Display">
            <a:extLst>
              <a:ext uri="{FF2B5EF4-FFF2-40B4-BE49-F238E27FC236}">
                <a16:creationId xmlns:a16="http://schemas.microsoft.com/office/drawing/2014/main" id="{6C32E3BC-E4A9-3DD4-6B97-54BE583D204F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3558351" y="6442780"/>
            <a:ext cx="2006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367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961C27-C57F-A5E5-8C28-3B129D8703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9881" y="667208"/>
            <a:ext cx="3369310" cy="2550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B10D61-FA4F-3A00-9360-34D6335CC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4803" y="606171"/>
            <a:ext cx="3530582" cy="2672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3A5D52-51B9-907C-E713-BC633A4DFA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9725" y="667208"/>
            <a:ext cx="3530582" cy="2672454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CC96551F-FBED-6D9E-41F4-525DE392C2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30398" y="161220"/>
            <a:ext cx="1295400" cy="3048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6BA7E100-FC56-8C5B-C3A1-9E5F2A41DB6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711265" y="161220"/>
            <a:ext cx="1295400" cy="304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A7BBDDB6-59A7-D6ED-33D0-4CFF969DFD3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64198" y="161220"/>
            <a:ext cx="1270000" cy="304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75074C-34D1-F8BC-85E6-EDFACB298A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881" y="3718448"/>
            <a:ext cx="3410865" cy="258183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150872-AA88-B0B8-DA7A-4251BF3DFC3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28334" y="3674694"/>
            <a:ext cx="3617051" cy="273790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FC0AEFF-2E04-6745-31FE-3A2A5827DBF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32460" y="3640413"/>
            <a:ext cx="3617051" cy="27379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96FA8D0-14C2-41EA-F23B-8F0A32134C3A}"/>
              </a:ext>
            </a:extLst>
          </p:cNvPr>
          <p:cNvSpPr txBox="1"/>
          <p:nvPr/>
        </p:nvSpPr>
        <p:spPr>
          <a:xfrm>
            <a:off x="4728334" y="6451137"/>
            <a:ext cx="414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10^3 nontarget cell expression for A and 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8B875E8-2607-4884-5AB9-AE3A0EF3B5D4}"/>
              </a:ext>
            </a:extLst>
          </p:cNvPr>
          <p:cNvSpPr txBox="1"/>
          <p:nvPr/>
        </p:nvSpPr>
        <p:spPr>
          <a:xfrm>
            <a:off x="176027" y="1357104"/>
            <a:ext cx="963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strong</a:t>
            </a:r>
          </a:p>
          <a:p>
            <a:r>
              <a:rPr lang="en-US" dirty="0"/>
              <a:t>B weak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A3EFED-AED4-7EAF-B0FE-78FBF15A5EDD}"/>
              </a:ext>
            </a:extLst>
          </p:cNvPr>
          <p:cNvSpPr txBox="1"/>
          <p:nvPr/>
        </p:nvSpPr>
        <p:spPr>
          <a:xfrm>
            <a:off x="176027" y="4531400"/>
            <a:ext cx="963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strong</a:t>
            </a:r>
          </a:p>
          <a:p>
            <a:r>
              <a:rPr lang="en-US" dirty="0"/>
              <a:t>B strong</a:t>
            </a:r>
          </a:p>
        </p:txBody>
      </p:sp>
    </p:spTree>
    <p:extLst>
      <p:ext uri="{BB962C8B-B14F-4D97-AF65-F5344CB8AC3E}">
        <p14:creationId xmlns:p14="http://schemas.microsoft.com/office/powerpoint/2010/main" val="1263856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9C4A9E-B0F0-3078-D95D-37B85128B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6775" y="647179"/>
            <a:ext cx="3369310" cy="25503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229CAF-9E63-5372-603F-CDF3478A8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970" y="591670"/>
            <a:ext cx="3369309" cy="25503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5472700-257B-3A70-1858-C276DBCB1A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7255" y="684814"/>
            <a:ext cx="3369309" cy="2550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494F3F-FAF7-F110-8F23-733A783CC4F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6777" y="3660441"/>
            <a:ext cx="3369308" cy="25503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0FBA6-85A6-7313-1097-78BA6310D3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2971" y="3660441"/>
            <a:ext cx="3369308" cy="25503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743222-ED58-2100-8A72-83498366344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97080" y="3660441"/>
            <a:ext cx="3369307" cy="2550378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9BBFDB2B-C9DB-7E46-0658-4FF6384B460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930398" y="161220"/>
            <a:ext cx="1295400" cy="3048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46172EFA-16E5-116B-2E95-1D67E5C301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11265" y="161220"/>
            <a:ext cx="12954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F92EBAC4-71C5-A48A-878F-B7DE4E4746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664198" y="161220"/>
            <a:ext cx="1270000" cy="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CD1B1CC-1CE6-E9F9-20BF-1FDA1DEF1D1A}"/>
              </a:ext>
            </a:extLst>
          </p:cNvPr>
          <p:cNvSpPr txBox="1"/>
          <p:nvPr/>
        </p:nvSpPr>
        <p:spPr>
          <a:xfrm>
            <a:off x="176027" y="1357104"/>
            <a:ext cx="963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strong</a:t>
            </a:r>
          </a:p>
          <a:p>
            <a:r>
              <a:rPr lang="en-US" dirty="0"/>
              <a:t>B weak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8F90E9-E838-978D-51DE-745A9E92EDAD}"/>
              </a:ext>
            </a:extLst>
          </p:cNvPr>
          <p:cNvSpPr txBox="1"/>
          <p:nvPr/>
        </p:nvSpPr>
        <p:spPr>
          <a:xfrm>
            <a:off x="176027" y="4531400"/>
            <a:ext cx="9638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strong</a:t>
            </a:r>
          </a:p>
          <a:p>
            <a:r>
              <a:rPr lang="en-US" dirty="0"/>
              <a:t>B strong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FDF9F8-1099-DF33-8966-71D74664121A}"/>
              </a:ext>
            </a:extLst>
          </p:cNvPr>
          <p:cNvSpPr txBox="1"/>
          <p:nvPr/>
        </p:nvSpPr>
        <p:spPr>
          <a:xfrm>
            <a:off x="4728334" y="6451137"/>
            <a:ext cx="4145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10^7 nontarget cell expression for A and B</a:t>
            </a:r>
          </a:p>
        </p:txBody>
      </p:sp>
    </p:spTree>
    <p:extLst>
      <p:ext uri="{BB962C8B-B14F-4D97-AF65-F5344CB8AC3E}">
        <p14:creationId xmlns:p14="http://schemas.microsoft.com/office/powerpoint/2010/main" val="41192285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hart of a gradient&#10;&#10;Description automatically generated with medium confidence">
            <a:extLst>
              <a:ext uri="{FF2B5EF4-FFF2-40B4-BE49-F238E27FC236}">
                <a16:creationId xmlns:a16="http://schemas.microsoft.com/office/drawing/2014/main" id="{C7FFCD88-1008-68DC-8343-9D7E8F4B42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445" r="12024"/>
          <a:stretch/>
        </p:blipFill>
        <p:spPr>
          <a:xfrm>
            <a:off x="1441236" y="54987"/>
            <a:ext cx="4168423" cy="3374013"/>
          </a:xfr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F03AF90A-F954-A750-10E4-68EA0093E6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3" r="13089"/>
          <a:stretch/>
        </p:blipFill>
        <p:spPr>
          <a:xfrm>
            <a:off x="6917882" y="44258"/>
            <a:ext cx="4238541" cy="3336785"/>
          </a:xfrm>
          <a:prstGeom prst="rect">
            <a:avLst/>
          </a:prstGeom>
        </p:spPr>
      </p:pic>
      <p:pic>
        <p:nvPicPr>
          <p:cNvPr id="9" name="Picture 8" descr="A graph of a color&#10;&#10;Description automatically generated with medium confidence">
            <a:extLst>
              <a:ext uri="{FF2B5EF4-FFF2-40B4-BE49-F238E27FC236}">
                <a16:creationId xmlns:a16="http://schemas.microsoft.com/office/drawing/2014/main" id="{D5E91AA7-38AC-D06E-BA0F-6BF0809F70A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70" r="13638"/>
          <a:stretch/>
        </p:blipFill>
        <p:spPr>
          <a:xfrm>
            <a:off x="1441236" y="3502432"/>
            <a:ext cx="4168423" cy="3413611"/>
          </a:xfrm>
          <a:prstGeom prst="rect">
            <a:avLst/>
          </a:prstGeom>
        </p:spPr>
      </p:pic>
      <p:pic>
        <p:nvPicPr>
          <p:cNvPr id="11" name="Picture 10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5EDEC001-59EC-C9CE-019C-FB2966DCF7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620" r="13638"/>
          <a:stretch/>
        </p:blipFill>
        <p:spPr>
          <a:xfrm>
            <a:off x="7065951" y="3502432"/>
            <a:ext cx="3942401" cy="320901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20D4FE1-B287-3B42-8DF5-557C9E1CB594}"/>
              </a:ext>
            </a:extLst>
          </p:cNvPr>
          <p:cNvSpPr txBox="1"/>
          <p:nvPr/>
        </p:nvSpPr>
        <p:spPr>
          <a:xfrm>
            <a:off x="71437" y="1418827"/>
            <a:ext cx="136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KD(target) = </a:t>
            </a:r>
          </a:p>
          <a:p>
            <a:r>
              <a:rPr lang="en-US" dirty="0"/>
              <a:t>1nM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36ACCF-25B0-5654-6D2F-D60DC3AA09D5}"/>
              </a:ext>
            </a:extLst>
          </p:cNvPr>
          <p:cNvSpPr txBox="1"/>
          <p:nvPr/>
        </p:nvSpPr>
        <p:spPr>
          <a:xfrm>
            <a:off x="71437" y="4469677"/>
            <a:ext cx="1264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KD(target)=</a:t>
            </a:r>
          </a:p>
          <a:p>
            <a:r>
              <a:rPr lang="en-US" dirty="0"/>
              <a:t>100nM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8D3F1D-23FF-B508-751E-37BACDE8CEF6}"/>
              </a:ext>
            </a:extLst>
          </p:cNvPr>
          <p:cNvSpPr txBox="1"/>
          <p:nvPr/>
        </p:nvSpPr>
        <p:spPr>
          <a:xfrm>
            <a:off x="2552328" y="466344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Rtot_target</a:t>
            </a:r>
            <a:r>
              <a:rPr lang="en-US" dirty="0"/>
              <a:t> =10^3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4C9F065-F40E-56FC-7198-41DD88261C81}"/>
              </a:ext>
            </a:extLst>
          </p:cNvPr>
          <p:cNvSpPr txBox="1"/>
          <p:nvPr/>
        </p:nvSpPr>
        <p:spPr>
          <a:xfrm>
            <a:off x="7761360" y="281678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Rtot_target</a:t>
            </a:r>
            <a:r>
              <a:rPr lang="en-US" dirty="0">
                <a:solidFill>
                  <a:schemeClr val="bg1"/>
                </a:solidFill>
              </a:rPr>
              <a:t> =10^5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6B25FF-5818-7BD5-F919-1EFA2916B1BC}"/>
              </a:ext>
            </a:extLst>
          </p:cNvPr>
          <p:cNvSpPr txBox="1"/>
          <p:nvPr/>
        </p:nvSpPr>
        <p:spPr>
          <a:xfrm>
            <a:off x="79697" y="189345"/>
            <a:ext cx="187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Receptor Occupancy EC50 plots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73CB16-042C-2F7E-C560-9AD466A1D4EC}"/>
              </a:ext>
            </a:extLst>
          </p:cNvPr>
          <p:cNvSpPr txBox="1"/>
          <p:nvPr/>
        </p:nvSpPr>
        <p:spPr>
          <a:xfrm>
            <a:off x="-30631" y="6007608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D=10^-14 (m^2s^-1)</a:t>
            </a:r>
          </a:p>
        </p:txBody>
      </p:sp>
    </p:spTree>
    <p:extLst>
      <p:ext uri="{BB962C8B-B14F-4D97-AF65-F5344CB8AC3E}">
        <p14:creationId xmlns:p14="http://schemas.microsoft.com/office/powerpoint/2010/main" val="419570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93018A9E-6269-A474-97D3-B07B506FF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773" r="13229"/>
          <a:stretch/>
        </p:blipFill>
        <p:spPr>
          <a:xfrm>
            <a:off x="1483069" y="146305"/>
            <a:ext cx="3921035" cy="3206330"/>
          </a:xfrm>
          <a:prstGeom prst="rect">
            <a:avLst/>
          </a:prstGeom>
        </p:spPr>
      </p:pic>
      <p:pic>
        <p:nvPicPr>
          <p:cNvPr id="7" name="Picture 6" descr="A chart with a gradient of purple and orange&#10;&#10;Description automatically generated with medium confidence">
            <a:extLst>
              <a:ext uri="{FF2B5EF4-FFF2-40B4-BE49-F238E27FC236}">
                <a16:creationId xmlns:a16="http://schemas.microsoft.com/office/drawing/2014/main" id="{0DD5F3C1-B765-A093-3C8C-8BFBDAD707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250" r="13420"/>
          <a:stretch/>
        </p:blipFill>
        <p:spPr>
          <a:xfrm>
            <a:off x="7004952" y="146304"/>
            <a:ext cx="4297032" cy="3415209"/>
          </a:xfrm>
          <a:prstGeom prst="rect">
            <a:avLst/>
          </a:prstGeom>
        </p:spPr>
      </p:pic>
      <p:pic>
        <p:nvPicPr>
          <p:cNvPr id="9" name="Picture 8" descr="A chart with numbers and a square&#10;&#10;Description automatically generated with medium confidence">
            <a:extLst>
              <a:ext uri="{FF2B5EF4-FFF2-40B4-BE49-F238E27FC236}">
                <a16:creationId xmlns:a16="http://schemas.microsoft.com/office/drawing/2014/main" id="{38DBB168-D66F-AC73-5BE4-175B8CD41A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300" r="14943"/>
          <a:stretch/>
        </p:blipFill>
        <p:spPr>
          <a:xfrm>
            <a:off x="1428205" y="3505366"/>
            <a:ext cx="3975899" cy="3333865"/>
          </a:xfrm>
          <a:prstGeom prst="rect">
            <a:avLst/>
          </a:prstGeom>
        </p:spPr>
      </p:pic>
      <p:pic>
        <p:nvPicPr>
          <p:cNvPr id="11" name="Picture 10" descr="A graph of a number of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FA2E6B1C-6BDF-DBBC-A902-1DDE27D1D6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300" r="13275"/>
          <a:stretch/>
        </p:blipFill>
        <p:spPr>
          <a:xfrm>
            <a:off x="7248131" y="3505366"/>
            <a:ext cx="4053853" cy="33338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EDAD0E-BF8A-FCEA-6ABB-9447862CBF74}"/>
              </a:ext>
            </a:extLst>
          </p:cNvPr>
          <p:cNvSpPr txBox="1"/>
          <p:nvPr/>
        </p:nvSpPr>
        <p:spPr>
          <a:xfrm>
            <a:off x="2552328" y="466344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Rtot_target</a:t>
            </a:r>
            <a:r>
              <a:rPr lang="en-US" dirty="0">
                <a:solidFill>
                  <a:schemeClr val="bg1"/>
                </a:solidFill>
              </a:rPr>
              <a:t> =10^3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EC1ECA-50E9-B280-A856-A7432EADED1E}"/>
              </a:ext>
            </a:extLst>
          </p:cNvPr>
          <p:cNvSpPr txBox="1"/>
          <p:nvPr/>
        </p:nvSpPr>
        <p:spPr>
          <a:xfrm>
            <a:off x="8180349" y="466344"/>
            <a:ext cx="1946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Rtot_target</a:t>
            </a:r>
            <a:r>
              <a:rPr lang="en-US" dirty="0">
                <a:solidFill>
                  <a:schemeClr val="bg1"/>
                </a:solidFill>
              </a:rPr>
              <a:t> =10^5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9C4AAF8-81EF-4DB2-079B-DA237047EEEA}"/>
              </a:ext>
            </a:extLst>
          </p:cNvPr>
          <p:cNvSpPr txBox="1"/>
          <p:nvPr/>
        </p:nvSpPr>
        <p:spPr>
          <a:xfrm>
            <a:off x="71437" y="1418827"/>
            <a:ext cx="13697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KD(target) = </a:t>
            </a:r>
          </a:p>
          <a:p>
            <a:r>
              <a:rPr lang="en-US" dirty="0"/>
              <a:t>1nM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AAC1FA-F208-DA3E-9994-31F2C65DEAB9}"/>
              </a:ext>
            </a:extLst>
          </p:cNvPr>
          <p:cNvSpPr txBox="1"/>
          <p:nvPr/>
        </p:nvSpPr>
        <p:spPr>
          <a:xfrm>
            <a:off x="71437" y="4615981"/>
            <a:ext cx="1264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KD(target)=</a:t>
            </a:r>
          </a:p>
          <a:p>
            <a:r>
              <a:rPr lang="en-US" dirty="0"/>
              <a:t>100nM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EB1EA4D-C820-258A-58D0-ED1615A7F395}"/>
              </a:ext>
            </a:extLst>
          </p:cNvPr>
          <p:cNvSpPr txBox="1"/>
          <p:nvPr/>
        </p:nvSpPr>
        <p:spPr>
          <a:xfrm>
            <a:off x="-30631" y="6007608"/>
            <a:ext cx="18870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D=10^-14 (m^2s^-1)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98AF38-48AD-4232-4715-E3582674B615}"/>
              </a:ext>
            </a:extLst>
          </p:cNvPr>
          <p:cNvSpPr txBox="1"/>
          <p:nvPr/>
        </p:nvSpPr>
        <p:spPr>
          <a:xfrm>
            <a:off x="79697" y="189345"/>
            <a:ext cx="187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Bound Antibody EC50 plots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E3339B-472D-35F5-6E72-BEB35545F503}"/>
              </a:ext>
            </a:extLst>
          </p:cNvPr>
          <p:cNvSpPr txBox="1"/>
          <p:nvPr/>
        </p:nvSpPr>
        <p:spPr>
          <a:xfrm>
            <a:off x="-3509" y="3171975"/>
            <a:ext cx="1832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!!Wrong KD axis!!</a:t>
            </a:r>
          </a:p>
        </p:txBody>
      </p:sp>
    </p:spTree>
    <p:extLst>
      <p:ext uri="{BB962C8B-B14F-4D97-AF65-F5344CB8AC3E}">
        <p14:creationId xmlns:p14="http://schemas.microsoft.com/office/powerpoint/2010/main" val="35994954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8ED3C07-BC4F-9E1E-42A6-37121CBB36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16409" y="3505201"/>
            <a:ext cx="3467450" cy="2624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73B9BF-7008-D800-112D-A402A01923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8941" y="3505201"/>
            <a:ext cx="3276988" cy="24804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8942C43-74D6-951A-8657-78C749AFFE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8004" y="3429000"/>
            <a:ext cx="3276988" cy="24804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B27CEA-E051-5C01-1EE5-83CA96B3239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6146" y="728134"/>
            <a:ext cx="3120703" cy="23621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35B267A-D73D-698B-0404-889F87D70A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8545" y="728134"/>
            <a:ext cx="3276987" cy="248049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0D3A4F-3870-E491-9973-FF707945B15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317228" y="754004"/>
            <a:ext cx="3355130" cy="2539647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r_{B, tot} = 10^3 $$&#10;&#10;\end{document}" title="IguanaTex Bitmap Display">
            <a:extLst>
              <a:ext uri="{FF2B5EF4-FFF2-40B4-BE49-F238E27FC236}">
                <a16:creationId xmlns:a16="http://schemas.microsoft.com/office/drawing/2014/main" id="{F944D5EF-7773-33F1-ADA1-049EA22252BA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930398" y="161220"/>
            <a:ext cx="12954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r_{B, tot} = 10^7 $$&#10;&#10;\end{document}" title="IguanaTex Bitmap Display">
            <a:extLst>
              <a:ext uri="{FF2B5EF4-FFF2-40B4-BE49-F238E27FC236}">
                <a16:creationId xmlns:a16="http://schemas.microsoft.com/office/drawing/2014/main" id="{A19A8815-6D68-479A-B02A-1FB53E95966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711265" y="161220"/>
            <a:ext cx="1295400" cy="3048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r_{B, tot} = 10^5 $$&#10;&#10;\end{document}" title="IguanaTex Bitmap Display">
            <a:extLst>
              <a:ext uri="{FF2B5EF4-FFF2-40B4-BE49-F238E27FC236}">
                <a16:creationId xmlns:a16="http://schemas.microsoft.com/office/drawing/2014/main" id="{83B843E7-2627-3B25-5713-F08DADDEC63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5664198" y="161220"/>
            <a:ext cx="1270000" cy="304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5B62EF1-DB86-CA3E-4594-26C8CED2FD4F}"/>
              </a:ext>
            </a:extLst>
          </p:cNvPr>
          <p:cNvSpPr txBox="1"/>
          <p:nvPr/>
        </p:nvSpPr>
        <p:spPr>
          <a:xfrm>
            <a:off x="286864" y="1654495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10^3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479EF4-244B-53E5-E5D6-93129A3118CB}"/>
              </a:ext>
            </a:extLst>
          </p:cNvPr>
          <p:cNvSpPr txBox="1"/>
          <p:nvPr/>
        </p:nvSpPr>
        <p:spPr>
          <a:xfrm>
            <a:off x="281231" y="4448202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10^7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470ED6-D738-3D09-72F8-624C0E41DAEF}"/>
              </a:ext>
            </a:extLst>
          </p:cNvPr>
          <p:cNvSpPr txBox="1"/>
          <p:nvPr/>
        </p:nvSpPr>
        <p:spPr>
          <a:xfrm>
            <a:off x="6131138" y="616499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9" name="Picture 18" descr="\documentclass{article}&#10;\usepackage{amsmath}&#10;\pagestyle{empty}&#10;\begin{document}&#10;&#10;&#10;$$ KD_{A}= 10{-7} \text{ (M)} $$&#10;&#10;\end{document}" title="IguanaTex Bitmap Display">
            <a:extLst>
              <a:ext uri="{FF2B5EF4-FFF2-40B4-BE49-F238E27FC236}">
                <a16:creationId xmlns:a16="http://schemas.microsoft.com/office/drawing/2014/main" id="{5A0D856F-A3CF-C110-59B5-90AFF19A404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3585245" y="6366836"/>
            <a:ext cx="2006600" cy="2540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&#10;$$ KD_{B} = 10{-9} \text{ (M)} $$&#10;&#10;\end{document}" title="IguanaTex Bitmap Display">
            <a:extLst>
              <a:ext uri="{FF2B5EF4-FFF2-40B4-BE49-F238E27FC236}">
                <a16:creationId xmlns:a16="http://schemas.microsoft.com/office/drawing/2014/main" id="{6697CC00-BF1C-83D6-BAE5-B05FD66BC80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862232" y="6391982"/>
            <a:ext cx="20066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021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42A46-A773-0F3D-686B-101A02870D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2336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Work for Rachel</a:t>
            </a:r>
          </a:p>
        </p:txBody>
      </p:sp>
    </p:spTree>
    <p:extLst>
      <p:ext uri="{BB962C8B-B14F-4D97-AF65-F5344CB8AC3E}">
        <p14:creationId xmlns:p14="http://schemas.microsoft.com/office/powerpoint/2010/main" val="5420727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5D051-125A-186E-D39F-36DD5893C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77471"/>
            <a:ext cx="6060491" cy="47227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E0DD21-846B-521F-514D-392B8A14F17A}"/>
              </a:ext>
            </a:extLst>
          </p:cNvPr>
          <p:cNvSpPr txBox="1"/>
          <p:nvPr/>
        </p:nvSpPr>
        <p:spPr>
          <a:xfrm>
            <a:off x="4947781" y="300625"/>
            <a:ext cx="339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duel-expressing cell binding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E67646-2E56-3E3C-5238-DC1ACDD10BF5}"/>
              </a:ext>
            </a:extLst>
          </p:cNvPr>
          <p:cNvSpPr txBox="1"/>
          <p:nvPr/>
        </p:nvSpPr>
        <p:spPr>
          <a:xfrm>
            <a:off x="2146028" y="83904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 Occupancy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EAC0EA-A33E-8DF7-5CD4-3F3976239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77471"/>
            <a:ext cx="6060492" cy="4722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550D068-204B-4BC8-18C1-7189EBD3E610}"/>
              </a:ext>
            </a:extLst>
          </p:cNvPr>
          <p:cNvSpPr txBox="1"/>
          <p:nvPr/>
        </p:nvSpPr>
        <p:spPr>
          <a:xfrm>
            <a:off x="8780745" y="839048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PD1 Occupancy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5FD1A-26F6-CB5F-D5EE-71B103B21767}"/>
              </a:ext>
            </a:extLst>
          </p:cNvPr>
          <p:cNvSpPr txBox="1"/>
          <p:nvPr/>
        </p:nvSpPr>
        <p:spPr>
          <a:xfrm>
            <a:off x="4496844" y="6269265"/>
            <a:ext cx="3684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1000 receptors for both CD4 and PD1</a:t>
            </a:r>
          </a:p>
        </p:txBody>
      </p:sp>
    </p:spTree>
    <p:extLst>
      <p:ext uri="{BB962C8B-B14F-4D97-AF65-F5344CB8AC3E}">
        <p14:creationId xmlns:p14="http://schemas.microsoft.com/office/powerpoint/2010/main" val="36644290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triangle&#10;&#10;Description automatically generated with medium confidence">
            <a:extLst>
              <a:ext uri="{FF2B5EF4-FFF2-40B4-BE49-F238E27FC236}">
                <a16:creationId xmlns:a16="http://schemas.microsoft.com/office/drawing/2014/main" id="{DC4AE727-BDFB-6957-AE1E-B0A64B65AA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80" r="13277"/>
          <a:stretch/>
        </p:blipFill>
        <p:spPr>
          <a:xfrm>
            <a:off x="1516252" y="3609610"/>
            <a:ext cx="4005716" cy="3248390"/>
          </a:xfrm>
          <a:prstGeom prst="rect">
            <a:avLst/>
          </a:prstGeom>
        </p:spPr>
      </p:pic>
      <p:pic>
        <p:nvPicPr>
          <p:cNvPr id="7" name="Picture 6" descr="A red and purple gradient&#10;&#10;Description automatically generated">
            <a:extLst>
              <a:ext uri="{FF2B5EF4-FFF2-40B4-BE49-F238E27FC236}">
                <a16:creationId xmlns:a16="http://schemas.microsoft.com/office/drawing/2014/main" id="{7856BBC0-2548-F351-7E9C-4475DDE546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07" r="14452"/>
          <a:stretch/>
        </p:blipFill>
        <p:spPr>
          <a:xfrm>
            <a:off x="1569665" y="168207"/>
            <a:ext cx="3888129" cy="3248390"/>
          </a:xfrm>
          <a:prstGeom prst="rect">
            <a:avLst/>
          </a:prstGeom>
        </p:spPr>
      </p:pic>
      <p:pic>
        <p:nvPicPr>
          <p:cNvPr id="9" name="Picture 8" descr="A purple square with a black line&#10;&#10;Description automatically generated with medium confidence">
            <a:extLst>
              <a:ext uri="{FF2B5EF4-FFF2-40B4-BE49-F238E27FC236}">
                <a16:creationId xmlns:a16="http://schemas.microsoft.com/office/drawing/2014/main" id="{CBCD48C0-0CFF-D001-ED3A-9B27A4E3821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076" r="12689"/>
          <a:stretch/>
        </p:blipFill>
        <p:spPr>
          <a:xfrm>
            <a:off x="7261400" y="3613504"/>
            <a:ext cx="4005716" cy="3244496"/>
          </a:xfrm>
          <a:prstGeom prst="rect">
            <a:avLst/>
          </a:prstGeom>
        </p:spPr>
      </p:pic>
      <p:pic>
        <p:nvPicPr>
          <p:cNvPr id="11" name="Picture 10" descr="A red and pink gradient&#10;&#10;Description automatically generated">
            <a:extLst>
              <a:ext uri="{FF2B5EF4-FFF2-40B4-BE49-F238E27FC236}">
                <a16:creationId xmlns:a16="http://schemas.microsoft.com/office/drawing/2014/main" id="{A8F84B8B-26DD-EBDB-BA2F-12990E1889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723" r="14815"/>
          <a:stretch/>
        </p:blipFill>
        <p:spPr>
          <a:xfrm>
            <a:off x="7261400" y="168207"/>
            <a:ext cx="3940947" cy="32483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A9BE6B5-EAD7-E8D9-AFF1-C5511DAEFEC5}"/>
              </a:ext>
            </a:extLst>
          </p:cNvPr>
          <p:cNvSpPr txBox="1"/>
          <p:nvPr/>
        </p:nvSpPr>
        <p:spPr>
          <a:xfrm>
            <a:off x="8564880" y="3810000"/>
            <a:ext cx="1083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1nm 1nm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CC6781-BC4E-7F77-04D7-7847C7BE38C1}"/>
              </a:ext>
            </a:extLst>
          </p:cNvPr>
          <p:cNvSpPr txBox="1"/>
          <p:nvPr/>
        </p:nvSpPr>
        <p:spPr>
          <a:xfrm>
            <a:off x="8747760" y="42672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1nm 100nm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6D65EB-BC01-F44D-8ED2-7E90AA8E5DD5}"/>
              </a:ext>
            </a:extLst>
          </p:cNvPr>
          <p:cNvSpPr txBox="1"/>
          <p:nvPr/>
        </p:nvSpPr>
        <p:spPr>
          <a:xfrm>
            <a:off x="2620696" y="727131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100nm 100nm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ED852E-9BAF-A2B9-F29D-D569691C06B3}"/>
              </a:ext>
            </a:extLst>
          </p:cNvPr>
          <p:cNvSpPr txBox="1"/>
          <p:nvPr/>
        </p:nvSpPr>
        <p:spPr>
          <a:xfrm>
            <a:off x="2737715" y="3841304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100nm 1nm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1F732B-B58D-2B0E-A214-D61703F13C9D}"/>
              </a:ext>
            </a:extLst>
          </p:cNvPr>
          <p:cNvSpPr txBox="1"/>
          <p:nvPr/>
        </p:nvSpPr>
        <p:spPr>
          <a:xfrm>
            <a:off x="433068" y="357799"/>
            <a:ext cx="1167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EC50 plots</a:t>
            </a:r>
          </a:p>
        </p:txBody>
      </p:sp>
    </p:spTree>
    <p:extLst>
      <p:ext uri="{BB962C8B-B14F-4D97-AF65-F5344CB8AC3E}">
        <p14:creationId xmlns:p14="http://schemas.microsoft.com/office/powerpoint/2010/main" val="1874716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48FC51-C99A-50B4-3C9F-2064AB563DA5}"/>
              </a:ext>
            </a:extLst>
          </p:cNvPr>
          <p:cNvSpPr txBox="1"/>
          <p:nvPr/>
        </p:nvSpPr>
        <p:spPr>
          <a:xfrm>
            <a:off x="4647156" y="107090"/>
            <a:ext cx="252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 Antibody Number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B2575A-C1A4-5AB1-0419-CDCD84339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94184"/>
            <a:ext cx="7772400" cy="605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493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1609E16-2133-F792-0AE1-117B7A3C5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675" y="1219200"/>
            <a:ext cx="6082227" cy="473964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31AB60-DAA6-27A6-9275-1A5763846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773" y="1219200"/>
            <a:ext cx="6082227" cy="4739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DA41E3-8B1D-481C-B525-5A68A6FA4038}"/>
              </a:ext>
            </a:extLst>
          </p:cNvPr>
          <p:cNvSpPr txBox="1"/>
          <p:nvPr/>
        </p:nvSpPr>
        <p:spPr>
          <a:xfrm>
            <a:off x="2146028" y="839048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 Occupancy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E478F-6C5F-91EA-6E06-0A9180CFF5F8}"/>
              </a:ext>
            </a:extLst>
          </p:cNvPr>
          <p:cNvSpPr txBox="1"/>
          <p:nvPr/>
        </p:nvSpPr>
        <p:spPr>
          <a:xfrm>
            <a:off x="8674065" y="839048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PD1 Occupancy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87F7B-0A1F-3778-8831-17614B56E5A0}"/>
              </a:ext>
            </a:extLst>
          </p:cNvPr>
          <p:cNvSpPr txBox="1"/>
          <p:nvPr/>
        </p:nvSpPr>
        <p:spPr>
          <a:xfrm>
            <a:off x="2146028" y="6063734"/>
            <a:ext cx="2335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10^5 receptors per cell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9F44F-B331-B096-0B1F-E64A242C47E1}"/>
              </a:ext>
            </a:extLst>
          </p:cNvPr>
          <p:cNvSpPr txBox="1"/>
          <p:nvPr/>
        </p:nvSpPr>
        <p:spPr>
          <a:xfrm>
            <a:off x="8040967" y="6063734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receptors per cell</a:t>
            </a:r>
          </a:p>
        </p:txBody>
      </p:sp>
    </p:spTree>
    <p:extLst>
      <p:ext uri="{BB962C8B-B14F-4D97-AF65-F5344CB8AC3E}">
        <p14:creationId xmlns:p14="http://schemas.microsoft.com/office/powerpoint/2010/main" val="12228464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9D1E1D-A5EF-76C3-9CC8-9D7E22F23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0" y="1083886"/>
            <a:ext cx="7254240" cy="56529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7644E-83C2-5489-F82C-D8354DE11992}"/>
              </a:ext>
            </a:extLst>
          </p:cNvPr>
          <p:cNvSpPr txBox="1"/>
          <p:nvPr/>
        </p:nvSpPr>
        <p:spPr>
          <a:xfrm>
            <a:off x="4832128" y="427130"/>
            <a:ext cx="252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 Antibody Number</a:t>
            </a:r>
          </a:p>
        </p:txBody>
      </p:sp>
    </p:spTree>
    <p:extLst>
      <p:ext uri="{BB962C8B-B14F-4D97-AF65-F5344CB8AC3E}">
        <p14:creationId xmlns:p14="http://schemas.microsoft.com/office/powerpoint/2010/main" val="1104053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ADA41E3-8B1D-481C-B525-5A68A6FA4038}"/>
              </a:ext>
            </a:extLst>
          </p:cNvPr>
          <p:cNvSpPr txBox="1"/>
          <p:nvPr/>
        </p:nvSpPr>
        <p:spPr>
          <a:xfrm>
            <a:off x="2719261" y="795981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 Occupancy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7E478F-6C5F-91EA-6E06-0A9180CFF5F8}"/>
              </a:ext>
            </a:extLst>
          </p:cNvPr>
          <p:cNvSpPr txBox="1"/>
          <p:nvPr/>
        </p:nvSpPr>
        <p:spPr>
          <a:xfrm>
            <a:off x="8674065" y="839048"/>
            <a:ext cx="16417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PD1 Occupancy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87F7B-0A1F-3778-8831-17614B56E5A0}"/>
              </a:ext>
            </a:extLst>
          </p:cNvPr>
          <p:cNvSpPr txBox="1"/>
          <p:nvPr/>
        </p:nvSpPr>
        <p:spPr>
          <a:xfrm>
            <a:off x="2146028" y="6063734"/>
            <a:ext cx="22198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 receptors per cell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89F44F-B331-B096-0B1F-E64A242C47E1}"/>
              </a:ext>
            </a:extLst>
          </p:cNvPr>
          <p:cNvSpPr txBox="1"/>
          <p:nvPr/>
        </p:nvSpPr>
        <p:spPr>
          <a:xfrm>
            <a:off x="8040967" y="6063734"/>
            <a:ext cx="221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1e5 receptors per cell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11C1D4-0E45-2A2E-5278-A15BB6F2C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641" y="1453229"/>
            <a:ext cx="5390764" cy="4200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9F4098A-308B-7841-B0CF-D02E644563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36" y="1453229"/>
            <a:ext cx="5390764" cy="420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8233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C55C5E-19F3-E26B-DFFF-7FBF391E2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6236" y="801274"/>
            <a:ext cx="7772400" cy="60567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175DBA-A4EA-B616-DFBD-F4F9E0F08177}"/>
              </a:ext>
            </a:extLst>
          </p:cNvPr>
          <p:cNvSpPr txBox="1"/>
          <p:nvPr/>
        </p:nvSpPr>
        <p:spPr>
          <a:xfrm>
            <a:off x="4832128" y="427130"/>
            <a:ext cx="2527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Bound Antibody Number</a:t>
            </a:r>
          </a:p>
        </p:txBody>
      </p:sp>
    </p:spTree>
    <p:extLst>
      <p:ext uri="{BB962C8B-B14F-4D97-AF65-F5344CB8AC3E}">
        <p14:creationId xmlns:p14="http://schemas.microsoft.com/office/powerpoint/2010/main" val="401126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3DEC7-A609-FCED-9446-F0040F203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7370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Multicell Selectivity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9E7B1-665F-1837-13D5-038BD5436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388" y="701458"/>
            <a:ext cx="7772400" cy="59728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E47FFF-C609-6F37-59DD-9A479257269F}"/>
              </a:ext>
            </a:extLst>
          </p:cNvPr>
          <p:cNvSpPr txBox="1"/>
          <p:nvPr/>
        </p:nvSpPr>
        <p:spPr>
          <a:xfrm>
            <a:off x="9068845" y="2167003"/>
            <a:ext cx="2906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receptors for each target on dual expressing cell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7B1178-5599-FFC4-7626-CD479DCD0DA1}"/>
              </a:ext>
            </a:extLst>
          </p:cNvPr>
          <p:cNvSpPr txBox="1"/>
          <p:nvPr/>
        </p:nvSpPr>
        <p:spPr>
          <a:xfrm>
            <a:off x="9068845" y="3059668"/>
            <a:ext cx="2643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1000 receptors on both single expressing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BBB337-0CD1-0C7F-E6DB-89390005190F}"/>
              </a:ext>
            </a:extLst>
          </p:cNvPr>
          <p:cNvSpPr txBox="1"/>
          <p:nvPr/>
        </p:nvSpPr>
        <p:spPr>
          <a:xfrm>
            <a:off x="9068845" y="4734838"/>
            <a:ext cx="25696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Target cell number =10^5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BD5721-83FD-C51F-D0C4-6D792E0C13EE}"/>
              </a:ext>
            </a:extLst>
          </p:cNvPr>
          <p:cNvSpPr txBox="1"/>
          <p:nvPr/>
        </p:nvSpPr>
        <p:spPr>
          <a:xfrm>
            <a:off x="8972338" y="5260931"/>
            <a:ext cx="26661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Non-target cell number =10^5 for both types</a:t>
            </a:r>
          </a:p>
        </p:txBody>
      </p:sp>
    </p:spTree>
    <p:extLst>
      <p:ext uri="{BB962C8B-B14F-4D97-AF65-F5344CB8AC3E}">
        <p14:creationId xmlns:p14="http://schemas.microsoft.com/office/powerpoint/2010/main" val="1787029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7C9B8A-EA84-152F-4596-F5506F1F1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523" y="1048933"/>
            <a:ext cx="5775477" cy="43748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191ACD1-8CBD-65CB-6A9E-B3E12D948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090" y="1048933"/>
            <a:ext cx="5555385" cy="420812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539E23-4A5A-297B-70DF-F65181214933}"/>
              </a:ext>
            </a:extLst>
          </p:cNvPr>
          <p:cNvSpPr txBox="1"/>
          <p:nvPr/>
        </p:nvSpPr>
        <p:spPr>
          <a:xfrm>
            <a:off x="1546875" y="413359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CD4=10^2, PD1=10^5 (dual expressing cells)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38EBE5-AEEB-A69F-B87E-72B1F21D7258}"/>
              </a:ext>
            </a:extLst>
          </p:cNvPr>
          <p:cNvSpPr txBox="1"/>
          <p:nvPr/>
        </p:nvSpPr>
        <p:spPr>
          <a:xfrm>
            <a:off x="7260831" y="413359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CD4=10^5, PD1=10^2 (dual expressing cells)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78E3D5-1EF1-CFB7-9D85-1D62189FF973}"/>
              </a:ext>
            </a:extLst>
          </p:cNvPr>
          <p:cNvSpPr txBox="1"/>
          <p:nvPr/>
        </p:nvSpPr>
        <p:spPr>
          <a:xfrm>
            <a:off x="3709454" y="5899759"/>
            <a:ext cx="436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targets =10^2 on single expressing cells</a:t>
            </a:r>
          </a:p>
        </p:txBody>
      </p:sp>
    </p:spTree>
    <p:extLst>
      <p:ext uri="{BB962C8B-B14F-4D97-AF65-F5344CB8AC3E}">
        <p14:creationId xmlns:p14="http://schemas.microsoft.com/office/powerpoint/2010/main" val="28535246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A92EF5-FEF9-8C4F-C966-B2567389B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3809" y="1017740"/>
            <a:ext cx="5370240" cy="40678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6CF70B9-7B76-7785-2D7F-6314A2838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465" y="1017740"/>
            <a:ext cx="5242020" cy="39707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784E28-2C47-22C1-ACA6-A5D76B42C9D7}"/>
              </a:ext>
            </a:extLst>
          </p:cNvPr>
          <p:cNvSpPr txBox="1"/>
          <p:nvPr/>
        </p:nvSpPr>
        <p:spPr>
          <a:xfrm>
            <a:off x="1546875" y="413359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CD4=10^2, PD1=10^5 (dual expressing cells)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7DF9F3-6A87-FB07-0949-B7477EAB8296}"/>
              </a:ext>
            </a:extLst>
          </p:cNvPr>
          <p:cNvSpPr txBox="1"/>
          <p:nvPr/>
        </p:nvSpPr>
        <p:spPr>
          <a:xfrm>
            <a:off x="7260831" y="413359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CD4=10^5, PD1=10^2 (dual expressing cells)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40BEA7B-2744-31B1-66CE-9E662A3DC90E}"/>
              </a:ext>
            </a:extLst>
          </p:cNvPr>
          <p:cNvSpPr txBox="1"/>
          <p:nvPr/>
        </p:nvSpPr>
        <p:spPr>
          <a:xfrm>
            <a:off x="4135339" y="5655594"/>
            <a:ext cx="436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targets =10^5 on single expressing cells</a:t>
            </a:r>
          </a:p>
        </p:txBody>
      </p:sp>
    </p:spTree>
    <p:extLst>
      <p:ext uri="{BB962C8B-B14F-4D97-AF65-F5344CB8AC3E}">
        <p14:creationId xmlns:p14="http://schemas.microsoft.com/office/powerpoint/2010/main" val="3460405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361AF0-7EBA-F8C6-D0B3-4FC7C82A1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172" y="626302"/>
            <a:ext cx="7772400" cy="58874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9E2777-48EA-37F5-2F03-44F6F069469F}"/>
              </a:ext>
            </a:extLst>
          </p:cNvPr>
          <p:cNvSpPr txBox="1"/>
          <p:nvPr/>
        </p:nvSpPr>
        <p:spPr>
          <a:xfrm>
            <a:off x="3933421" y="256970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CD4=10^5, PD1=10^5 (dual expressing cells)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4893D-C1B9-73FB-C2E9-F20539801C89}"/>
              </a:ext>
            </a:extLst>
          </p:cNvPr>
          <p:cNvSpPr txBox="1"/>
          <p:nvPr/>
        </p:nvSpPr>
        <p:spPr>
          <a:xfrm>
            <a:off x="3512101" y="6488668"/>
            <a:ext cx="436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targets =10^5 on single expressing cells</a:t>
            </a:r>
          </a:p>
        </p:txBody>
      </p:sp>
    </p:spTree>
    <p:extLst>
      <p:ext uri="{BB962C8B-B14F-4D97-AF65-F5344CB8AC3E}">
        <p14:creationId xmlns:p14="http://schemas.microsoft.com/office/powerpoint/2010/main" val="29483366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A94A6C-D430-A7EF-A441-E81E2FDE93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569" y="1082884"/>
            <a:ext cx="5854431" cy="44346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666F2A-D6E6-9B8A-CBF4-9C2151958F00}"/>
              </a:ext>
            </a:extLst>
          </p:cNvPr>
          <p:cNvSpPr txBox="1"/>
          <p:nvPr/>
        </p:nvSpPr>
        <p:spPr>
          <a:xfrm>
            <a:off x="1478319" y="494965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CD4=10^4, PD1=10^2 (dual expressing cells)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5973A4-27AC-DFE6-077F-59D0196C4B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71383"/>
            <a:ext cx="5854431" cy="4434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1FF178-0A86-68DA-3DA4-6D0B1321045A}"/>
              </a:ext>
            </a:extLst>
          </p:cNvPr>
          <p:cNvSpPr txBox="1"/>
          <p:nvPr/>
        </p:nvSpPr>
        <p:spPr>
          <a:xfrm>
            <a:off x="7016910" y="494965"/>
            <a:ext cx="4325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CD4=10^2, PD1=10^4 (dual expressing cells)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7627FC-A9EC-29ED-8CCE-2ACCFEB138E8}"/>
              </a:ext>
            </a:extLst>
          </p:cNvPr>
          <p:cNvSpPr txBox="1"/>
          <p:nvPr/>
        </p:nvSpPr>
        <p:spPr>
          <a:xfrm>
            <a:off x="4213559" y="5943412"/>
            <a:ext cx="436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targets =10^3 on single expressing cells</a:t>
            </a:r>
          </a:p>
        </p:txBody>
      </p:sp>
    </p:spTree>
    <p:extLst>
      <p:ext uri="{BB962C8B-B14F-4D97-AF65-F5344CB8AC3E}">
        <p14:creationId xmlns:p14="http://schemas.microsoft.com/office/powerpoint/2010/main" val="38592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lor chart&#10;&#10;Description automatically generated with medium confidence">
            <a:extLst>
              <a:ext uri="{FF2B5EF4-FFF2-40B4-BE49-F238E27FC236}">
                <a16:creationId xmlns:a16="http://schemas.microsoft.com/office/drawing/2014/main" id="{E948CDBF-71C9-EBCF-82C5-940F8D9E5F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68" r="14846"/>
          <a:stretch/>
        </p:blipFill>
        <p:spPr>
          <a:xfrm>
            <a:off x="916534" y="3463160"/>
            <a:ext cx="4042955" cy="3394840"/>
          </a:xfrm>
          <a:prstGeom prst="rect">
            <a:avLst/>
          </a:prstGeom>
        </p:spPr>
      </p:pic>
      <p:pic>
        <p:nvPicPr>
          <p:cNvPr id="7" name="Picture 6" descr="A colorful gradients on a white background&#10;&#10;Description automatically generated">
            <a:extLst>
              <a:ext uri="{FF2B5EF4-FFF2-40B4-BE49-F238E27FC236}">
                <a16:creationId xmlns:a16="http://schemas.microsoft.com/office/drawing/2014/main" id="{BCC1A1F5-127E-C855-FBA9-99056290403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54" r="13457"/>
          <a:stretch/>
        </p:blipFill>
        <p:spPr>
          <a:xfrm>
            <a:off x="926656" y="0"/>
            <a:ext cx="4168414" cy="3451997"/>
          </a:xfrm>
          <a:prstGeom prst="rect">
            <a:avLst/>
          </a:prstGeom>
        </p:spPr>
      </p:pic>
      <p:pic>
        <p:nvPicPr>
          <p:cNvPr id="9" name="Picture 8" descr="A diagram of a gradient&#10;&#10;Description automatically generated with medium confidence">
            <a:extLst>
              <a:ext uri="{FF2B5EF4-FFF2-40B4-BE49-F238E27FC236}">
                <a16:creationId xmlns:a16="http://schemas.microsoft.com/office/drawing/2014/main" id="{86655322-4E49-5B5B-9C82-BD900A5BA6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72" r="13471"/>
          <a:stretch/>
        </p:blipFill>
        <p:spPr>
          <a:xfrm>
            <a:off x="7299961" y="3480918"/>
            <a:ext cx="3975505" cy="3267140"/>
          </a:xfrm>
          <a:prstGeom prst="rect">
            <a:avLst/>
          </a:prstGeom>
        </p:spPr>
      </p:pic>
      <p:pic>
        <p:nvPicPr>
          <p:cNvPr id="11" name="Picture 10" descr="A diagram of a color spectrum&#10;&#10;Description automatically generated with medium confidence">
            <a:extLst>
              <a:ext uri="{FF2B5EF4-FFF2-40B4-BE49-F238E27FC236}">
                <a16:creationId xmlns:a16="http://schemas.microsoft.com/office/drawing/2014/main" id="{BB006A55-F297-81C7-12B4-D8B45DDFB2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483" r="14227"/>
          <a:stretch/>
        </p:blipFill>
        <p:spPr>
          <a:xfrm>
            <a:off x="7174503" y="34160"/>
            <a:ext cx="4090841" cy="339484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140745B-695B-89F7-1D94-0455E652D42F}"/>
              </a:ext>
            </a:extLst>
          </p:cNvPr>
          <p:cNvSpPr txBox="1"/>
          <p:nvPr/>
        </p:nvSpPr>
        <p:spPr>
          <a:xfrm>
            <a:off x="2279016" y="365760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1nm 100nm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87A6D7-09D5-F0A9-9C88-45F6761BFE06}"/>
              </a:ext>
            </a:extLst>
          </p:cNvPr>
          <p:cNvSpPr txBox="1"/>
          <p:nvPr/>
        </p:nvSpPr>
        <p:spPr>
          <a:xfrm>
            <a:off x="2438399" y="3817757"/>
            <a:ext cx="1417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1nm 1nm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AEC5CA-559C-F234-B4CE-7DEA23208B57}"/>
              </a:ext>
            </a:extLst>
          </p:cNvPr>
          <p:cNvSpPr txBox="1"/>
          <p:nvPr/>
        </p:nvSpPr>
        <p:spPr>
          <a:xfrm>
            <a:off x="8435611" y="3817757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100nm 1nm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CE219F-E99D-1B14-9D0E-8E6FBD432726}"/>
              </a:ext>
            </a:extLst>
          </p:cNvPr>
          <p:cNvSpPr txBox="1"/>
          <p:nvPr/>
        </p:nvSpPr>
        <p:spPr>
          <a:xfrm>
            <a:off x="8435611" y="181094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100nm 100nm</a:t>
            </a:r>
          </a:p>
        </p:txBody>
      </p:sp>
    </p:spTree>
    <p:extLst>
      <p:ext uri="{BB962C8B-B14F-4D97-AF65-F5344CB8AC3E}">
        <p14:creationId xmlns:p14="http://schemas.microsoft.com/office/powerpoint/2010/main" val="39393509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76626D5-7699-5D2C-D298-04FE9DD88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917673"/>
            <a:ext cx="3770334" cy="2855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BC3B7A-6BBE-F1E6-915B-C9C5C4FE3059}"/>
              </a:ext>
            </a:extLst>
          </p:cNvPr>
          <p:cNvSpPr txBox="1"/>
          <p:nvPr/>
        </p:nvSpPr>
        <p:spPr>
          <a:xfrm>
            <a:off x="666216" y="1016060"/>
            <a:ext cx="3104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CD4=10^2, PD1=10^4 (dual expressing cells)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97E3C5-DC92-6C56-E003-B56903ACCB66}"/>
              </a:ext>
            </a:extLst>
          </p:cNvPr>
          <p:cNvSpPr txBox="1"/>
          <p:nvPr/>
        </p:nvSpPr>
        <p:spPr>
          <a:xfrm>
            <a:off x="4046814" y="5943599"/>
            <a:ext cx="4362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Both targets =10^3 on single expressing cells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E9520-0F77-E50A-F999-58FE2ACA87BC}"/>
              </a:ext>
            </a:extLst>
          </p:cNvPr>
          <p:cNvSpPr txBox="1"/>
          <p:nvPr/>
        </p:nvSpPr>
        <p:spPr>
          <a:xfrm>
            <a:off x="4046814" y="6352669"/>
            <a:ext cx="4696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Nontarget cell number = 10 x target cell number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0A408A5-6CAA-BF95-BE44-DD763931C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6814" y="1990987"/>
            <a:ext cx="3770334" cy="28559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8514E20-34C5-62F5-0B07-84F1948339A3}"/>
              </a:ext>
            </a:extLst>
          </p:cNvPr>
          <p:cNvSpPr txBox="1"/>
          <p:nvPr/>
        </p:nvSpPr>
        <p:spPr>
          <a:xfrm>
            <a:off x="4809096" y="1016060"/>
            <a:ext cx="257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CD4=10^2, PD1=10^5 (dual expressing cells)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9A577F8-BCB8-A7CC-BE2C-9BE4F54BA1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148" y="1909107"/>
            <a:ext cx="3949372" cy="299159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7B4B47-3F91-ACCE-7566-36A66BA2F88C}"/>
              </a:ext>
            </a:extLst>
          </p:cNvPr>
          <p:cNvSpPr txBox="1"/>
          <p:nvPr/>
        </p:nvSpPr>
        <p:spPr>
          <a:xfrm>
            <a:off x="8504930" y="997510"/>
            <a:ext cx="25738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CD4=10^3, PD1=10^4 (dual expressing cells)</a:t>
            </a:r>
          </a:p>
        </p:txBody>
      </p:sp>
    </p:spTree>
    <p:extLst>
      <p:ext uri="{BB962C8B-B14F-4D97-AF65-F5344CB8AC3E}">
        <p14:creationId xmlns:p14="http://schemas.microsoft.com/office/powerpoint/2010/main" val="3989490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3E4981-9135-0B89-BA51-5DAFC3F3C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0590" y="385290"/>
            <a:ext cx="5664200" cy="44069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target} = r_{anchor} = 10^5 $$&#10;&#10;\end{document}" title="IguanaTex Bitmap Display">
            <a:extLst>
              <a:ext uri="{FF2B5EF4-FFF2-40B4-BE49-F238E27FC236}">
                <a16:creationId xmlns:a16="http://schemas.microsoft.com/office/drawing/2014/main" id="{1BCD1614-C3EE-A9C1-FD76-5165A146560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2260600" y="5093214"/>
            <a:ext cx="2489200" cy="3048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KD_{target}=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4E09C024-FDD0-0378-6B6D-1DCF5C8EED4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859084" y="5833248"/>
            <a:ext cx="3860800" cy="279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1D0C96-5A58-8CC7-FD11-3CA6F99B4E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79135" y="424253"/>
            <a:ext cx="5487935" cy="4269761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r_{target} = 10^3 $$&#10;&#10;\end{document}" title="IguanaTex Bitmap Display">
            <a:extLst>
              <a:ext uri="{FF2B5EF4-FFF2-40B4-BE49-F238E27FC236}">
                <a16:creationId xmlns:a16="http://schemas.microsoft.com/office/drawing/2014/main" id="{E92B9873-9AFD-8A91-EED8-8F67E5004CD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476049" y="4782406"/>
            <a:ext cx="1371600" cy="3048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&#10;$$ r_{anchor} = 10^6 $$&#10;&#10;\end{document}" title="IguanaTex Bitmap Display">
            <a:extLst>
              <a:ext uri="{FF2B5EF4-FFF2-40B4-BE49-F238E27FC236}">
                <a16:creationId xmlns:a16="http://schemas.microsoft.com/office/drawing/2014/main" id="{6768044F-C41A-20CF-5756-35B3C147EDE4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8476049" y="5073647"/>
            <a:ext cx="1447800" cy="27940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$ r_{target} = r_{nontarget} $$&#10;&#10;\end{document}" title="IguanaTex Bitmap Display">
            <a:extLst>
              <a:ext uri="{FF2B5EF4-FFF2-40B4-BE49-F238E27FC236}">
                <a16:creationId xmlns:a16="http://schemas.microsoft.com/office/drawing/2014/main" id="{2FBF2EA5-C025-0A06-C64C-B8803CFC432E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4646141" y="6256291"/>
            <a:ext cx="2057400" cy="20320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Target cell number = Non-target cell number&#10;&#10;\end{document}" title="IguanaTex Bitmap Display">
            <a:extLst>
              <a:ext uri="{FF2B5EF4-FFF2-40B4-BE49-F238E27FC236}">
                <a16:creationId xmlns:a16="http://schemas.microsoft.com/office/drawing/2014/main" id="{AA0E303E-217D-CBD8-8AFC-F525113B4305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3206237" y="6547882"/>
            <a:ext cx="50292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92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656DA-EE40-888B-E7A9-E38BE6B36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Selectivity Sensitivity Analysis</a:t>
            </a:r>
          </a:p>
        </p:txBody>
      </p:sp>
      <p:pic>
        <p:nvPicPr>
          <p:cNvPr id="7" name="Content Placeholder 6" descr="A graph of blue rectangular bars&#10;&#10;Description automatically generated with medium confidence">
            <a:extLst>
              <a:ext uri="{FF2B5EF4-FFF2-40B4-BE49-F238E27FC236}">
                <a16:creationId xmlns:a16="http://schemas.microsoft.com/office/drawing/2014/main" id="{874149CD-4A13-0D32-9ADB-9AEFE0480F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/>
        </p:blipFill>
        <p:spPr>
          <a:xfrm>
            <a:off x="2409713" y="1690688"/>
            <a:ext cx="7100047" cy="43513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50F6BF-4A6B-38EB-7947-081C905174F2}"/>
              </a:ext>
            </a:extLst>
          </p:cNvPr>
          <p:cNvSpPr txBox="1"/>
          <p:nvPr/>
        </p:nvSpPr>
        <p:spPr>
          <a:xfrm>
            <a:off x="9246631" y="3156487"/>
            <a:ext cx="237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Target receptor associated parameters</a:t>
            </a:r>
          </a:p>
          <a:p>
            <a:pPr algn="ctr"/>
            <a:r>
              <a:rPr lang="en-US" b="1" dirty="0">
                <a:solidFill>
                  <a:srgbClr val="FF0000"/>
                </a:solidFill>
              </a:rPr>
              <a:t>not as important</a:t>
            </a:r>
          </a:p>
        </p:txBody>
      </p:sp>
    </p:spTree>
    <p:extLst>
      <p:ext uri="{BB962C8B-B14F-4D97-AF65-F5344CB8AC3E}">
        <p14:creationId xmlns:p14="http://schemas.microsoft.com/office/powerpoint/2010/main" val="10148205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85C982-50F5-55C4-E184-277427DB69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443803"/>
            <a:ext cx="4210772" cy="37201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2EB374E-1CE4-E3D4-9BFC-BA3AA07AA5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0771" y="492929"/>
            <a:ext cx="4099560" cy="36218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D2F75FD-493F-AC01-EAEF-7AB41F52F0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1230" y="492857"/>
            <a:ext cx="4210773" cy="37201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1835B82-1C43-E4C9-B0F5-4E13D0F2E9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63900" y="4262032"/>
            <a:ext cx="5664200" cy="2595968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11} $$&#10;&#10;\end{document}" title="IguanaTex Bitmap Display">
            <a:extLst>
              <a:ext uri="{FF2B5EF4-FFF2-40B4-BE49-F238E27FC236}">
                <a16:creationId xmlns:a16="http://schemas.microsoft.com/office/drawing/2014/main" id="{69A8E78E-9DCC-DB4A-F76A-27829F4A06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68786" y="164403"/>
            <a:ext cx="1473200" cy="2794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A_{init} = 10^{-8} $$&#10;&#10;\end{document}" title="IguanaTex Bitmap Display">
            <a:extLst>
              <a:ext uri="{FF2B5EF4-FFF2-40B4-BE49-F238E27FC236}">
                <a16:creationId xmlns:a16="http://schemas.microsoft.com/office/drawing/2014/main" id="{90041D2D-4850-6E5D-2A16-4222F16BB0B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79558" y="162989"/>
            <a:ext cx="1397000" cy="279400"/>
          </a:xfrm>
          <a:prstGeom prst="rect">
            <a:avLst/>
          </a:prstGeom>
        </p:spPr>
      </p:pic>
      <p:pic>
        <p:nvPicPr>
          <p:cNvPr id="20" name="Picture 19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96E3D4DC-5629-2950-93E3-F9562F4A4F2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350016" y="148178"/>
            <a:ext cx="1397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02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A3A08E-21A1-A3E8-0336-2921C8D9F66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8273" y="315669"/>
            <a:ext cx="4028116" cy="355874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ED3FCBF-A257-2088-1EF2-C64CCA468C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2863" y="279587"/>
            <a:ext cx="4222703" cy="37306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8AE769-C1CA-E985-DC26-EE21D4C097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0920" y="3910497"/>
            <a:ext cx="4694646" cy="28116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675151-6C5E-0B9A-B8DF-8A0C9B966F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041" y="315669"/>
            <a:ext cx="4028116" cy="3558746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A_{init} = 10^{-11} $$&#10;&#10;\end{document}" title="IguanaTex Bitmap Display">
            <a:extLst>
              <a:ext uri="{FF2B5EF4-FFF2-40B4-BE49-F238E27FC236}">
                <a16:creationId xmlns:a16="http://schemas.microsoft.com/office/drawing/2014/main" id="{A7BD77F1-D74E-EE85-6F90-D0FA63A5037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17067" y="40139"/>
            <a:ext cx="14732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A_{init} = 10^{-8} $$&#10;&#10;\end{document}" title="IguanaTex Bitmap Display">
            <a:extLst>
              <a:ext uri="{FF2B5EF4-FFF2-40B4-BE49-F238E27FC236}">
                <a16:creationId xmlns:a16="http://schemas.microsoft.com/office/drawing/2014/main" id="{7F6DC3F9-F317-C7E0-F8CD-F8506E5C513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35714" y="32639"/>
            <a:ext cx="1397000" cy="2794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2D1BAEF2-31E9-0F12-94ED-E7F47FDA75B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463830" y="43259"/>
            <a:ext cx="13970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KD_{target}= 10{-7} \text{ (M)} $$&#10;&#10;\end{document}" title="IguanaTex Bitmap Display">
            <a:extLst>
              <a:ext uri="{FF2B5EF4-FFF2-40B4-BE49-F238E27FC236}">
                <a16:creationId xmlns:a16="http://schemas.microsoft.com/office/drawing/2014/main" id="{09964653-2E6D-2311-20B4-76A086B5A45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8826843" y="4616804"/>
            <a:ext cx="2413000" cy="2794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KD_{anchor} = 10{-9} \text{ (M)} $$&#10;&#10;\end{document}" title="IguanaTex Bitmap Display">
            <a:extLst>
              <a:ext uri="{FF2B5EF4-FFF2-40B4-BE49-F238E27FC236}">
                <a16:creationId xmlns:a16="http://schemas.microsoft.com/office/drawing/2014/main" id="{02E29357-B102-00D8-3244-E18404BB1C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8826843" y="5189333"/>
            <a:ext cx="2489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2353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DF7D103-4C1C-E6E9-111B-E6C0B3641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037" y="985653"/>
            <a:ext cx="6955074" cy="41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061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98"/>
  <p:tag name="OUTPUTTYPE" val="PDF"/>
  <p:tag name="IGUANATEXVERSION" val="160"/>
  <p:tag name="LATEXADDIN" val="\documentclass{article}&#10;\usepackage{amsmath}&#10;\pagestyle{empty}&#10;\begin{document}&#10;&#10;&#10;$$ r_{target} = r_{anchor} = 10^5 $$&#10;&#10;\end{document}"/>
  <p:tag name="IGUANATEXSIZE" val="20"/>
  <p:tag name="IGUANATEXCURSOR" val="114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&#10;$$ A_{init} = 10^{-11} $$&#10;&#10;\end{document}"/>
  <p:tag name="IGUANATEXSIZE" val="20"/>
  <p:tag name="IGUANATEXCURSOR" val="8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8}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5"/>
  <p:tag name="OUTPUTTYPE" val="PDF"/>
  <p:tag name="IGUANATEXVERSION" val="160"/>
  <p:tag name="LATEXADDIN" val="\documentclass{article}&#10;\usepackage{amsmath}&#10;\pagestyle{empty}&#10;\begin{document}&#10;&#10;&#10;$$ KD_{target}= 10{-7} \text{ (M)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8"/>
  <p:tag name="OUTPUTTYPE" val="PDF"/>
  <p:tag name="IGUANATEXVERSION" val="160"/>
  <p:tag name="LATEXADDIN" val="\documentclass{article}&#10;\usepackage{amsmath}&#10;\pagestyle{empty}&#10;\begin{document}&#10;&#10;&#10;$$ KD_{anchor} = 10{-9} \text{ (M)}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&#10;$$ A_{init} = 10^{-11} $$&#10;&#10;\end{document}"/>
  <p:tag name="IGUANATEXSIZE" val="20"/>
  <p:tag name="IGUANATEXCURSOR" val="8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8}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21"/>
  <p:tag name="OUTPUTTYPE" val="PDF"/>
  <p:tag name="IGUANATEXVERSION" val="160"/>
  <p:tag name="LATEXADDIN" val="\documentclass{article}&#10;\usepackage{amsmath}&#10;\pagestyle{empty}&#10;\begin{document}&#10;&#10;&#10;Non-target cell number = $100 \times $Target cell number &#10;&#10;\end{document}"/>
  <p:tag name="IGUANATEXSIZE" val="20"/>
  <p:tag name="IGUANATEXCURSOR" val="108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5"/>
  <p:tag name="OUTPUTTYPE" val="PDF"/>
  <p:tag name="IGUANATEXVERSION" val="160"/>
  <p:tag name="LATEXADDIN" val="\documentclass{article}&#10;\usepackage{amsmath}&#10;\pagestyle{empty}&#10;\begin{document}&#10;&#10;&#10;$$ KD_{target}= 10{-7} \text{ (M)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2"/>
  <p:tag name="OUTPUTTYPE" val="PDF"/>
  <p:tag name="IGUANATEXVERSION" val="160"/>
  <p:tag name="LATEXADDIN" val="\documentclass{article}&#10;\usepackage{amsmath}&#10;\pagestyle{empty}&#10;\begin{document}&#10;&#10;&#10;$$ KD_{target}=KD_{anchor} = 10{-9} \text{ (M)} $$&#10;&#10;\end{document}"/>
  <p:tag name="IGUANATEXSIZE" val="20"/>
  <p:tag name="IGUANATEXCURSOR" val="129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8"/>
  <p:tag name="OUTPUTTYPE" val="PDF"/>
  <p:tag name="IGUANATEXVERSION" val="160"/>
  <p:tag name="LATEXADDIN" val="\documentclass{article}&#10;\usepackage{amsmath}&#10;\pagestyle{empty}&#10;\begin{document}&#10;&#10;&#10;$$ KD_{anchor} = 10{-9} \text{ (M)}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5"/>
  <p:tag name="OUTPUTTYPE" val="PDF"/>
  <p:tag name="IGUANATEXVERSION" val="160"/>
  <p:tag name="LATEXADDIN" val="\documentclass{article}&#10;\usepackage{amsmath}&#10;\pagestyle{empty}&#10;\begin{document}&#10;&#10;&#10;$$ KD_{target}= 10{-7} \text{ (M)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8"/>
  <p:tag name="OUTPUTTYPE" val="PDF"/>
  <p:tag name="IGUANATEXVERSION" val="160"/>
  <p:tag name="LATEXADDIN" val="\documentclass{article}&#10;\usepackage{amsmath}&#10;\pagestyle{empty}&#10;\begin{document}&#10;&#10;&#10;$$ KD_{anchor} = 10{-9} \text{ (M)}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2"/>
  <p:tag name="OUTPUTTYPE" val="PDF"/>
  <p:tag name="IGUANATEXVERSION" val="160"/>
  <p:tag name="LATEXADDIN" val="\documentclass{article}&#10;\usepackage{amsmath}&#10;\pagestyle{empty}&#10;\begin{document}&#10;&#10;&#10;$$ KD_{target}=KD_{anchor} = 10{-9} \text{ (M)} $$&#10;&#10;\end{document}"/>
  <p:tag name="IGUANATEXSIZE" val="20"/>
  <p:tag name="IGUANATEXCURSOR" val="129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2"/>
  <p:tag name="OUTPUTTYPE" val="PDF"/>
  <p:tag name="IGUANATEXVERSION" val="160"/>
  <p:tag name="LATEXADDIN" val="\documentclass{article}&#10;\usepackage{amsmath}&#10;\pagestyle{empty}&#10;\begin{document}&#10;&#10;&#10;$$ KD_{target}=KD_{anchor} = 10{-9} \text{ (M)} $$&#10;&#10;\end{document}"/>
  <p:tag name="IGUANATEXSIZE" val="20"/>
  <p:tag name="IGUANATEXCURSOR" val="129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5"/>
  <p:tag name="OUTPUTTYPE" val="PDF"/>
  <p:tag name="IGUANATEXVERSION" val="160"/>
  <p:tag name="LATEXADDIN" val="\documentclass{article}&#10;\usepackage{amsmath}&#10;\pagestyle{empty}&#10;\begin{document}&#10;&#10;&#10;$$ KD_{target}= 10{-7} \text{ (M)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8"/>
  <p:tag name="OUTPUTTYPE" val="PDF"/>
  <p:tag name="IGUANATEXVERSION" val="160"/>
  <p:tag name="LATEXADDIN" val="\documentclass{article}&#10;\usepackage{amsmath}&#10;\pagestyle{empty}&#10;\begin{document}&#10;&#10;&#10;$$ KD_{anchor} = 10{-9} \text{ (M)}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81"/>
  <p:tag name="OUTPUTTYPE" val="PDF"/>
  <p:tag name="IGUANATEXVERSION" val="160"/>
  <p:tag name="LATEXADDIN" val="\documentclass{article}&#10;\usepackage{amsmath}&#10;\pagestyle{empty}&#10;\begin{document}&#10;&#10;&#10;$$ r_{target, NT, tot} = 10^3 $$&#10;&#10;\end{document}"/>
  <p:tag name="IGUANATEXSIZE" val="20"/>
  <p:tag name="IGUANATEXCURSOR" val="94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81"/>
  <p:tag name="OUTPUTTYPE" val="PDF"/>
  <p:tag name="IGUANATEXVERSION" val="160"/>
  <p:tag name="LATEXADDIN" val="\documentclass{article}&#10;\usepackage{amsmath}&#10;\pagestyle{empty}&#10;\begin{document}&#10;&#10;&#10;$$ r_{target, NT, tot} = 10^7 $$&#10;&#10;\end{document}"/>
  <p:tag name="IGUANATEXSIZE" val="20"/>
  <p:tag name="IGUANATEXCURSOR" val="99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81"/>
  <p:tag name="OUTPUTTYPE" val="PDF"/>
  <p:tag name="IGUANATEXVERSION" val="160"/>
  <p:tag name="LATEXADDIN" val="\documentclass{article}&#10;\usepackage{amsmath}&#10;\pagestyle{empty}&#10;\begin{document}&#10;&#10;&#10;$$ r_{target, NT, tot} = 10^5 $$&#10;&#10;\end{document}"/>
  <p:tag name="IGUANATEXSIZE" val="20"/>
  <p:tag name="IGUANATEXCURSOR" val="94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4"/>
  <p:tag name="OUTPUTTYPE" val="PDF"/>
  <p:tag name="IGUANATEXVERSION" val="160"/>
  <p:tag name="LATEXADDIN" val="\documentclass{article}&#10;\usepackage{amsmath}&#10;\pagestyle{empty}&#10;\begin{document}&#10;&#10;&#10;$$ r_{target} = 10^3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5"/>
  <p:tag name="OUTPUTTYPE" val="PDF"/>
  <p:tag name="IGUANATEXVERSION" val="160"/>
  <p:tag name="LATEXADDIN" val="\documentclass{article}&#10;\usepackage{amsmath}&#10;\pagestyle{empty}&#10;\begin{document}&#10;&#10;&#10;$$ KD_{target}= 10{-7} \text{ (M)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8"/>
  <p:tag name="OUTPUTTYPE" val="PDF"/>
  <p:tag name="IGUANATEXVERSION" val="160"/>
  <p:tag name="LATEXADDIN" val="\documentclass{article}&#10;\usepackage{amsmath}&#10;\pagestyle{empty}&#10;\begin{document}&#10;&#10;&#10;$$ KD_{anchor} = 10{-9} \text{ (M)}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2"/>
  <p:tag name="OUTPUTTYPE" val="PDF"/>
  <p:tag name="IGUANATEXVERSION" val="160"/>
  <p:tag name="LATEXADDIN" val="\documentclass{article}&#10;\usepackage{amsmath}&#10;\pagestyle{empty}&#10;\begin{document}&#10;&#10;&#10;$$ KD_{target}=KD_{anchor} = 10{-9} \text{ (M)} $$&#10;&#10;\end{document}"/>
  <p:tag name="IGUANATEXSIZE" val="20"/>
  <p:tag name="IGUANATEXCURSOR" val="129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95"/>
  <p:tag name="OUTPUTTYPE" val="PDF"/>
  <p:tag name="IGUANATEXVERSION" val="160"/>
  <p:tag name="LATEXADDIN" val="\documentclass{article}&#10;\usepackage{amsmath}&#10;\pagestyle{empty}&#10;\begin{document}&#10;&#10;&#10;$$ KD_{target}= 10{-7} \text{ (M)} $$&#10;&#10;\end{document}"/>
  <p:tag name="IGUANATEXSIZE" val="20"/>
  <p:tag name="IGUANATEXCURSOR" val="103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98"/>
  <p:tag name="OUTPUTTYPE" val="PDF"/>
  <p:tag name="IGUANATEXVERSION" val="160"/>
  <p:tag name="LATEXADDIN" val="\documentclass{article}&#10;\usepackage{amsmath}&#10;\pagestyle{empty}&#10;\begin{document}&#10;&#10;&#10;$$ KD_{anchor} = 10{-9} \text{ (M)}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7"/>
  <p:tag name="OUTPUTTYPE" val="PDF"/>
  <p:tag name="IGUANATEXVERSION" val="160"/>
  <p:tag name="LATEXADDIN" val="\documentclass{article}&#10;\usepackage{amsmath}&#10;\pagestyle{empty}&#10;\begin{document}&#10;&#10;&#10;$$ KD_{A}=KD_{B} = 10{-9} \text{ (M)} $$&#10;&#10;\end{document}"/>
  <p:tag name="IGUANATEXSIZE" val="20"/>
  <p:tag name="IGUANATEXCURSOR" val="97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7"/>
  <p:tag name="OUTPUTTYPE" val="PDF"/>
  <p:tag name="IGUANATEXVERSION" val="160"/>
  <p:tag name="LATEXADDIN" val="\documentclass{article}&#10;\usepackage{amsmath}&#10;\pagestyle{empty}&#10;\begin{document}&#10;&#10;&#10;$$ r_{anchor} = 10^6 $$&#10;&#10;\end{document}"/>
  <p:tag name="IGUANATEXSIZE" val="20"/>
  <p:tag name="IGUANATEXCURSOR" val="8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A}= 10{-7} \text{ (M)} $$&#10;&#10;\end{document}"/>
  <p:tag name="IGUANATEXSIZE" val="20"/>
  <p:tag name="IGUANATEXCURSOR" val="90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B} = 10{-9} \text{ (M)} $$&#10;&#10;\end{document}"/>
  <p:tag name="IGUANATEXSIZE" val="20"/>
  <p:tag name="IGUANATEXCURSOR" val="90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81"/>
  <p:tag name="OUTPUTTYPE" val="PDF"/>
  <p:tag name="IGUANATEXVERSION" val="160"/>
  <p:tag name="LATEXADDIN" val="\documentclass{article}&#10;\usepackage{amsmath}&#10;\pagestyle{empty}&#10;\begin{document}&#10;&#10;&#10;$$ r_{target} = r_{nontarget} $$&#10;&#10;\end{document}"/>
  <p:tag name="IGUANATEXSIZE" val="20"/>
  <p:tag name="IGUANATEXCURSOR" val="11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117"/>
  <p:tag name="OUTPUTTYPE" val="PDF"/>
  <p:tag name="IGUANATEXVERSION" val="160"/>
  <p:tag name="LATEXADDIN" val="\documentclass{article}&#10;\usepackage{amsmath}&#10;\pagestyle{empty}&#10;\begin{document}&#10;&#10;&#10;$$ KD_{A}=KD_{B} = 10{-9} \text{ (M)} $$&#10;&#10;\end{document}"/>
  <p:tag name="IGUANATEXSIZE" val="20"/>
  <p:tag name="IGUANATEXCURSOR" val="97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A}= 10{-7} \text{ (M)} $$&#10;&#10;\end{document}"/>
  <p:tag name="IGUANATEXSIZE" val="20"/>
  <p:tag name="IGUANATEXCURSOR" val="90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B} = 10{-9} \text{ (M)} $$&#10;&#10;\end{document}"/>
  <p:tag name="IGUANATEXSIZE" val="20"/>
  <p:tag name="IGUANATEXCURSOR" val="90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8"/>
  <p:tag name="OUTPUTTYPE" val="PDF"/>
  <p:tag name="IGUANATEXVERSION" val="160"/>
  <p:tag name="LATEXADDIN" val="\documentclass{article}&#10;\usepackage{amsmath}&#10;\pagestyle{empty}&#10;\begin{document}&#10;&#10;&#10;Target cell number = Non-target cell number&#10;&#10;\end{document}"/>
  <p:tag name="IGUANATEXSIZE" val="20"/>
  <p:tag name="IGUANATEXCURSOR" val="12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A}= 10{-9} \text{ (M)} $$&#10;&#10;\end{document}"/>
  <p:tag name="IGUANATEXSIZE" val="20"/>
  <p:tag name="IGUANATEXCURSOR" val="98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B} = 10{-7} \text{ (M)} $$&#10;&#10;\end{document}"/>
  <p:tag name="IGUANATEXSIZE" val="20"/>
  <p:tag name="IGUANATEXCURSOR" val="99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B} = 10{-9} \text{ (M)} $$&#10;&#10;\end{document}"/>
  <p:tag name="IGUANATEXSIZE" val="20"/>
  <p:tag name="IGUANATEXCURSOR" val="90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A}= 10{-9} \text{ (M)} $$&#10;&#10;\end{document}"/>
  <p:tag name="IGUANATEXSIZE" val="20"/>
  <p:tag name="IGUANATEXCURSOR" val="98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&#10;$$ A_{init} = 10^{-11} $$&#10;&#10;\end{document}"/>
  <p:tag name="IGUANATEXSIZE" val="20"/>
  <p:tag name="IGUANATEXCURSOR" val="8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3 $$&#10;&#10;\end{document}"/>
  <p:tag name="IGUANATEXSIZE" val="20"/>
  <p:tag name="IGUANATEXCURSOR" val="105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1"/>
  <p:tag name="OUTPUTTYPE" val="PDF"/>
  <p:tag name="IGUANATEXVERSION" val="160"/>
  <p:tag name="LATEXADDIN" val="\documentclass{article}&#10;\usepackage{amsmath}&#10;\pagestyle{empty}&#10;\begin{document}&#10;&#10;&#10;$$ r_{B, tot} = 10^7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0"/>
  <p:tag name="OUTPUTTYPE" val="PDF"/>
  <p:tag name="IGUANATEXVERSION" val="160"/>
  <p:tag name="LATEXADDIN" val="\documentclass{article}&#10;\usepackage{amsmath}&#10;\pagestyle{empty}&#10;\begin{document}&#10;&#10;&#10;$$ r_{B, tot} = 10^5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A}= 10{-7} \text{ (M)} $$&#10;&#10;\end{document}"/>
  <p:tag name="IGUANATEXSIZE" val="20"/>
  <p:tag name="IGUANATEXCURSOR" val="90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79"/>
  <p:tag name="OUTPUTTYPE" val="PDF"/>
  <p:tag name="IGUANATEXVERSION" val="160"/>
  <p:tag name="LATEXADDIN" val="\documentclass{article}&#10;\usepackage{amsmath}&#10;\pagestyle{empty}&#10;\begin{document}&#10;&#10;&#10;$$ KD_{B} = 10{-9} \text{ (M)} $$&#10;&#10;\end{document}"/>
  <p:tag name="IGUANATEXSIZE" val="20"/>
  <p:tag name="IGUANATEXCURSOR" val="90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8}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Users/lukeheirene/Library/Containers/com.microsoft.Powerpoint/Data/tmp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55197</TotalTime>
  <Words>411</Words>
  <Application>Microsoft Macintosh PowerPoint</Application>
  <PresentationFormat>Widescreen</PresentationFormat>
  <Paragraphs>90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4" baseType="lpstr">
      <vt:lpstr>Arial</vt:lpstr>
      <vt:lpstr>Calibri</vt:lpstr>
      <vt:lpstr>Calibri Light</vt:lpstr>
      <vt:lpstr>Office Theme</vt:lpstr>
      <vt:lpstr>Bispecific Selectivity Work</vt:lpstr>
      <vt:lpstr>PowerPoint Presentation</vt:lpstr>
      <vt:lpstr>PowerPoint Presentation</vt:lpstr>
      <vt:lpstr>PowerPoint Presentation</vt:lpstr>
      <vt:lpstr>PowerPoint Presentation</vt:lpstr>
      <vt:lpstr>Selectivity Sensitivity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 for Rachel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Multicell Selectivity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Bispecific Selectivity Work</dc:title>
  <dc:creator>Luke Heirene</dc:creator>
  <cp:lastModifiedBy>Luke Heirene</cp:lastModifiedBy>
  <cp:revision>17</cp:revision>
  <dcterms:created xsi:type="dcterms:W3CDTF">2024-01-26T09:59:33Z</dcterms:created>
  <dcterms:modified xsi:type="dcterms:W3CDTF">2024-05-02T10:40:46Z</dcterms:modified>
</cp:coreProperties>
</file>